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67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483" y="-11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image" Target="../media/image18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12" Type="http://schemas.openxmlformats.org/officeDocument/2006/relationships/image" Target="../media/image17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11" Type="http://schemas.openxmlformats.org/officeDocument/2006/relationships/image" Target="../media/image16.wmf"/><Relationship Id="rId5" Type="http://schemas.openxmlformats.org/officeDocument/2006/relationships/image" Target="../media/image10.wmf"/><Relationship Id="rId10" Type="http://schemas.openxmlformats.org/officeDocument/2006/relationships/image" Target="../media/image15.wmf"/><Relationship Id="rId4" Type="http://schemas.openxmlformats.org/officeDocument/2006/relationships/image" Target="../media/image9.wmf"/><Relationship Id="rId9" Type="http://schemas.openxmlformats.org/officeDocument/2006/relationships/image" Target="../media/image14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image" Target="../media/image30.wmf"/><Relationship Id="rId3" Type="http://schemas.openxmlformats.org/officeDocument/2006/relationships/image" Target="../media/image21.wmf"/><Relationship Id="rId7" Type="http://schemas.openxmlformats.org/officeDocument/2006/relationships/image" Target="../media/image24.wmf"/><Relationship Id="rId12" Type="http://schemas.openxmlformats.org/officeDocument/2006/relationships/image" Target="../media/image29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15.wmf"/><Relationship Id="rId11" Type="http://schemas.openxmlformats.org/officeDocument/2006/relationships/image" Target="../media/image28.wmf"/><Relationship Id="rId5" Type="http://schemas.openxmlformats.org/officeDocument/2006/relationships/image" Target="../media/image23.wmf"/><Relationship Id="rId10" Type="http://schemas.openxmlformats.org/officeDocument/2006/relationships/image" Target="../media/image27.wmf"/><Relationship Id="rId4" Type="http://schemas.openxmlformats.org/officeDocument/2006/relationships/image" Target="../media/image22.wmf"/><Relationship Id="rId9" Type="http://schemas.openxmlformats.org/officeDocument/2006/relationships/image" Target="../media/image2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47C9-AE0D-4F20-B49B-7345B978C98C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323214A-2738-46CF-9D8A-2930DC84FFF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47C9-AE0D-4F20-B49B-7345B978C98C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3214A-2738-46CF-9D8A-2930DC84FFF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6323214A-2738-46CF-9D8A-2930DC84FFF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47C9-AE0D-4F20-B49B-7345B978C98C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47C9-AE0D-4F20-B49B-7345B978C98C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6323214A-2738-46CF-9D8A-2930DC84FFF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47C9-AE0D-4F20-B49B-7345B978C98C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323214A-2738-46CF-9D8A-2930DC84FFF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88547C9-AE0D-4F20-B49B-7345B978C98C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3214A-2738-46CF-9D8A-2930DC84FFF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47C9-AE0D-4F20-B49B-7345B978C98C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6323214A-2738-46CF-9D8A-2930DC84FFF0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47C9-AE0D-4F20-B49B-7345B978C98C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6323214A-2738-46CF-9D8A-2930DC84FF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47C9-AE0D-4F20-B49B-7345B978C98C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323214A-2738-46CF-9D8A-2930DC84FF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323214A-2738-46CF-9D8A-2930DC84FFF0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47C9-AE0D-4F20-B49B-7345B978C98C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6323214A-2738-46CF-9D8A-2930DC84FFF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D88547C9-AE0D-4F20-B49B-7345B978C98C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88547C9-AE0D-4F20-B49B-7345B978C98C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323214A-2738-46CF-9D8A-2930DC84FFF0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13.wmf"/><Relationship Id="rId26" Type="http://schemas.openxmlformats.org/officeDocument/2006/relationships/image" Target="../media/image17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10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.wmf"/><Relationship Id="rId20" Type="http://schemas.openxmlformats.org/officeDocument/2006/relationships/image" Target="../media/image14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6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image" Target="../media/image18.wmf"/><Relationship Id="rId10" Type="http://schemas.openxmlformats.org/officeDocument/2006/relationships/image" Target="../media/image9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6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11.wmf"/><Relationship Id="rId22" Type="http://schemas.openxmlformats.org/officeDocument/2006/relationships/image" Target="../media/image15.wmf"/><Relationship Id="rId27" Type="http://schemas.openxmlformats.org/officeDocument/2006/relationships/oleObject" Target="../embeddings/oleObject13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19.bin"/><Relationship Id="rId18" Type="http://schemas.openxmlformats.org/officeDocument/2006/relationships/image" Target="../media/image25.wmf"/><Relationship Id="rId26" Type="http://schemas.openxmlformats.org/officeDocument/2006/relationships/image" Target="../media/image29.wmf"/><Relationship Id="rId3" Type="http://schemas.openxmlformats.org/officeDocument/2006/relationships/oleObject" Target="../embeddings/oleObject14.bin"/><Relationship Id="rId21" Type="http://schemas.openxmlformats.org/officeDocument/2006/relationships/oleObject" Target="../embeddings/oleObject23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23.wmf"/><Relationship Id="rId17" Type="http://schemas.openxmlformats.org/officeDocument/2006/relationships/oleObject" Target="../embeddings/oleObject21.bin"/><Relationship Id="rId25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4.wmf"/><Relationship Id="rId20" Type="http://schemas.openxmlformats.org/officeDocument/2006/relationships/image" Target="../media/image26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18.bin"/><Relationship Id="rId24" Type="http://schemas.openxmlformats.org/officeDocument/2006/relationships/image" Target="../media/image28.wmf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20.bin"/><Relationship Id="rId23" Type="http://schemas.openxmlformats.org/officeDocument/2006/relationships/oleObject" Target="../embeddings/oleObject24.bin"/><Relationship Id="rId28" Type="http://schemas.openxmlformats.org/officeDocument/2006/relationships/image" Target="../media/image30.wmf"/><Relationship Id="rId10" Type="http://schemas.openxmlformats.org/officeDocument/2006/relationships/image" Target="../media/image22.wmf"/><Relationship Id="rId19" Type="http://schemas.openxmlformats.org/officeDocument/2006/relationships/oleObject" Target="../embeddings/oleObject22.bin"/><Relationship Id="rId4" Type="http://schemas.openxmlformats.org/officeDocument/2006/relationships/image" Target="../media/image19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15.wmf"/><Relationship Id="rId22" Type="http://schemas.openxmlformats.org/officeDocument/2006/relationships/image" Target="../media/image27.wmf"/><Relationship Id="rId27" Type="http://schemas.openxmlformats.org/officeDocument/2006/relationships/oleObject" Target="../embeddings/oleObject2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31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3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609600"/>
            <a:ext cx="7924800" cy="1752600"/>
          </a:xfrm>
        </p:spPr>
        <p:txBody>
          <a:bodyPr/>
          <a:lstStyle/>
          <a:p>
            <a:pPr algn="l"/>
            <a:r>
              <a:rPr lang="en-US" dirty="0" smtClean="0"/>
              <a:t>Agenda:</a:t>
            </a:r>
          </a:p>
          <a:p>
            <a:pPr marL="285750" indent="-285750" algn="l">
              <a:buFont typeface="Arial" charset="0"/>
              <a:buChar char="•"/>
            </a:pPr>
            <a:r>
              <a:rPr lang="en-US" cap="none" dirty="0" smtClean="0"/>
              <a:t>TISK Problems/No MM</a:t>
            </a:r>
          </a:p>
          <a:p>
            <a:pPr marL="285750" indent="-285750" algn="l">
              <a:buFont typeface="Arial" charset="0"/>
              <a:buChar char="•"/>
            </a:pPr>
            <a:r>
              <a:rPr lang="en-US" cap="none" dirty="0" smtClean="0"/>
              <a:t>Homework Check</a:t>
            </a:r>
          </a:p>
          <a:p>
            <a:pPr marL="285750" indent="-285750" algn="l">
              <a:buFont typeface="Arial" charset="0"/>
              <a:buChar char="•"/>
            </a:pPr>
            <a:r>
              <a:rPr lang="en-US" cap="none" dirty="0" smtClean="0"/>
              <a:t>Lesson 11-2: Slope of a Line</a:t>
            </a:r>
          </a:p>
          <a:p>
            <a:pPr marL="285750" indent="-285750" algn="l">
              <a:buFont typeface="Arial" charset="0"/>
              <a:buChar char="•"/>
            </a:pPr>
            <a:r>
              <a:rPr lang="en-US" cap="none" dirty="0" smtClean="0"/>
              <a:t>Homework: Finding the Slope of a Line worksheet</a:t>
            </a:r>
            <a:endParaRPr lang="en-US" cap="non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"/>
            <a:ext cx="7772400" cy="533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Tuesday, December 4, 2012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685800" y="2743200"/>
                <a:ext cx="7924800" cy="28236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/>
                  <a:t>TISK Problems</a:t>
                </a:r>
              </a:p>
              <a:p>
                <a:pPr marL="342900" indent="-342900">
                  <a:buAutoNum type="arabicParenR"/>
                </a:pPr>
                <a:r>
                  <a:rPr lang="en-US" sz="2800" dirty="0" smtClean="0"/>
                  <a:t>Solve for </a:t>
                </a:r>
                <a:r>
                  <a:rPr lang="en-US" sz="2800" i="1" dirty="0" smtClean="0"/>
                  <a:t>t</a:t>
                </a:r>
                <a:r>
                  <a:rPr lang="en-US" sz="2800" dirty="0" smtClean="0"/>
                  <a:t>: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𝐴</m:t>
                    </m:r>
                    <m:r>
                      <a:rPr lang="en-US" sz="2800" b="0" i="1" smtClean="0">
                        <a:latin typeface="Cambria Math"/>
                      </a:rPr>
                      <m:t>=</m:t>
                    </m:r>
                    <m:r>
                      <a:rPr lang="en-US" sz="2800" b="0" i="1" smtClean="0">
                        <a:latin typeface="Cambria Math"/>
                      </a:rPr>
                      <m:t>𝑃</m:t>
                    </m:r>
                    <m:r>
                      <a:rPr lang="en-US" sz="2800" b="0" i="1" smtClean="0">
                        <a:latin typeface="Cambria Math"/>
                      </a:rPr>
                      <m:t>+</m:t>
                    </m:r>
                    <m:r>
                      <a:rPr lang="en-US" sz="2800" b="0" i="1" smtClean="0">
                        <a:latin typeface="Cambria Math"/>
                      </a:rPr>
                      <m:t>𝑃𝑟𝑡</m:t>
                    </m:r>
                  </m:oMath>
                </a14:m>
                <a:endParaRPr lang="en-US" sz="2800" dirty="0" smtClean="0"/>
              </a:p>
              <a:p>
                <a:pPr marL="342900" indent="-342900">
                  <a:buAutoNum type="arabicParenR"/>
                </a:pPr>
                <a:endParaRPr lang="en-US" sz="2800" dirty="0" smtClean="0"/>
              </a:p>
              <a:p>
                <a:pPr marL="342900" indent="-342900">
                  <a:buAutoNum type="arabicParenR"/>
                </a:pPr>
                <a:r>
                  <a:rPr lang="en-US" sz="2800" dirty="0" smtClean="0"/>
                  <a:t>Solve for </a:t>
                </a:r>
                <a:r>
                  <a:rPr lang="en-US" sz="2800" i="1" dirty="0" smtClean="0"/>
                  <a:t>x</a:t>
                </a:r>
                <a:r>
                  <a:rPr lang="en-US" sz="2800" dirty="0" smtClean="0"/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28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sz="28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sz="2800" b="0" i="1" smtClean="0">
                        <a:latin typeface="Cambria Math"/>
                      </a:rPr>
                      <m:t>=62</m:t>
                    </m:r>
                  </m:oMath>
                </a14:m>
                <a:endParaRPr lang="en-US" sz="2800" dirty="0" smtClean="0"/>
              </a:p>
              <a:p>
                <a:pPr marL="342900" indent="-342900">
                  <a:buAutoNum type="arabicParenR"/>
                </a:pPr>
                <a:endParaRPr lang="en-US" sz="2800" dirty="0" smtClean="0"/>
              </a:p>
              <a:p>
                <a:pPr marL="342900" indent="-342900">
                  <a:buAutoNum type="arabicParenR"/>
                </a:pPr>
                <a:r>
                  <a:rPr lang="en-US" sz="2800" dirty="0" smtClean="0"/>
                  <a:t>Solve for </a:t>
                </a:r>
                <a:r>
                  <a:rPr lang="en-US" sz="2800" i="1" dirty="0" smtClean="0"/>
                  <a:t>m</a:t>
                </a:r>
                <a:r>
                  <a:rPr lang="en-US" sz="2800" dirty="0" smtClean="0"/>
                  <a:t>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latin typeface="Cambria Math"/>
                      </a:rPr>
                      <m:t>+4=29</m:t>
                    </m:r>
                  </m:oMath>
                </a14:m>
                <a:endParaRPr lang="en-US" sz="28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2743200"/>
                <a:ext cx="7924800" cy="2823658"/>
              </a:xfrm>
              <a:prstGeom prst="rect">
                <a:avLst/>
              </a:prstGeom>
              <a:blipFill rotWithShape="1">
                <a:blip r:embed="rId2"/>
                <a:stretch>
                  <a:fillRect l="-1615" t="-2160" b="-51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541418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Classify Lines by Slope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387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609600" y="1905000"/>
                <a:ext cx="4495800" cy="4114800"/>
              </a:xfrm>
            </p:spPr>
            <p:txBody>
              <a:bodyPr/>
              <a:lstStyle/>
              <a:p>
                <a:r>
                  <a:rPr lang="en-US" dirty="0" smtClean="0">
                    <a:solidFill>
                      <a:schemeClr val="accent2"/>
                    </a:solidFill>
                  </a:rPr>
                  <a:t>Positive</a:t>
                </a:r>
                <a:r>
                  <a:rPr lang="en-US" dirty="0"/>
                  <a:t> Slope </a:t>
                </a:r>
              </a:p>
              <a:p>
                <a:pPr lvl="1"/>
                <a:r>
                  <a:rPr lang="en-US" dirty="0"/>
                  <a:t>These lines </a:t>
                </a:r>
                <a:r>
                  <a:rPr lang="en-US" dirty="0">
                    <a:solidFill>
                      <a:schemeClr val="accent2"/>
                    </a:solidFill>
                  </a:rPr>
                  <a:t>CLIMB</a:t>
                </a:r>
                <a:r>
                  <a:rPr lang="en-US" dirty="0"/>
                  <a:t> as they go to the right.</a:t>
                </a:r>
              </a:p>
              <a:p>
                <a:pPr lvl="1"/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&gt;0</m:t>
                    </m:r>
                  </m:oMath>
                </a14:m>
                <a:endParaRPr lang="en-US" dirty="0"/>
              </a:p>
              <a:p>
                <a:r>
                  <a:rPr lang="en-US" dirty="0">
                    <a:solidFill>
                      <a:schemeClr val="hlink"/>
                    </a:solidFill>
                  </a:rPr>
                  <a:t>Negative</a:t>
                </a:r>
                <a:r>
                  <a:rPr lang="en-US" dirty="0"/>
                  <a:t> Slope</a:t>
                </a:r>
              </a:p>
              <a:p>
                <a:pPr lvl="1"/>
                <a:r>
                  <a:rPr lang="en-US" dirty="0"/>
                  <a:t>These lines </a:t>
                </a:r>
                <a:r>
                  <a:rPr lang="en-US" dirty="0">
                    <a:solidFill>
                      <a:schemeClr val="hlink"/>
                    </a:solidFill>
                  </a:rPr>
                  <a:t>FALL</a:t>
                </a:r>
                <a:r>
                  <a:rPr lang="en-US" dirty="0"/>
                  <a:t> as they go to the right.</a:t>
                </a:r>
              </a:p>
              <a:p>
                <a:pPr lvl="1"/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&lt;0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6387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609600" y="1905000"/>
                <a:ext cx="4495800" cy="4114800"/>
              </a:xfrm>
              <a:blipFill rotWithShape="1">
                <a:blip r:embed="rId2"/>
                <a:stretch>
                  <a:fillRect l="-1355" t="-1333" r="-24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388" name="Line 4"/>
          <p:cNvSpPr>
            <a:spLocks noChangeShapeType="1"/>
          </p:cNvSpPr>
          <p:nvPr/>
        </p:nvSpPr>
        <p:spPr bwMode="auto">
          <a:xfrm flipV="1">
            <a:off x="4724400" y="2209800"/>
            <a:ext cx="28194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>
            <a:off x="5181600" y="4267200"/>
            <a:ext cx="2895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8878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Quick Look…</a:t>
            </a: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 flipV="1">
            <a:off x="7010400" y="1662113"/>
            <a:ext cx="0" cy="5105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 flipV="1">
            <a:off x="6629400" y="1662113"/>
            <a:ext cx="0" cy="5105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8" name="Line 6"/>
          <p:cNvSpPr>
            <a:spLocks noChangeShapeType="1"/>
          </p:cNvSpPr>
          <p:nvPr/>
        </p:nvSpPr>
        <p:spPr bwMode="auto">
          <a:xfrm flipV="1">
            <a:off x="5486400" y="1662113"/>
            <a:ext cx="0" cy="5105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9" name="Line 7"/>
          <p:cNvSpPr>
            <a:spLocks noChangeShapeType="1"/>
          </p:cNvSpPr>
          <p:nvPr/>
        </p:nvSpPr>
        <p:spPr bwMode="auto">
          <a:xfrm flipV="1">
            <a:off x="5867400" y="1662113"/>
            <a:ext cx="0" cy="5105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0" name="Line 8"/>
          <p:cNvSpPr>
            <a:spLocks noChangeShapeType="1"/>
          </p:cNvSpPr>
          <p:nvPr/>
        </p:nvSpPr>
        <p:spPr bwMode="auto">
          <a:xfrm flipV="1">
            <a:off x="6248400" y="1662113"/>
            <a:ext cx="0" cy="5105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1" name="Line 9"/>
          <p:cNvSpPr>
            <a:spLocks noChangeShapeType="1"/>
          </p:cNvSpPr>
          <p:nvPr/>
        </p:nvSpPr>
        <p:spPr bwMode="auto">
          <a:xfrm flipV="1">
            <a:off x="5105400" y="1662113"/>
            <a:ext cx="0" cy="5105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2" name="Line 10"/>
          <p:cNvSpPr>
            <a:spLocks noChangeShapeType="1"/>
          </p:cNvSpPr>
          <p:nvPr/>
        </p:nvSpPr>
        <p:spPr bwMode="auto">
          <a:xfrm flipV="1">
            <a:off x="3962400" y="1662113"/>
            <a:ext cx="0" cy="5105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3" name="Line 11"/>
          <p:cNvSpPr>
            <a:spLocks noChangeShapeType="1"/>
          </p:cNvSpPr>
          <p:nvPr/>
        </p:nvSpPr>
        <p:spPr bwMode="auto">
          <a:xfrm flipV="1">
            <a:off x="4343400" y="1662113"/>
            <a:ext cx="0" cy="5105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4" name="Line 12"/>
          <p:cNvSpPr>
            <a:spLocks noChangeShapeType="1"/>
          </p:cNvSpPr>
          <p:nvPr/>
        </p:nvSpPr>
        <p:spPr bwMode="auto">
          <a:xfrm flipV="1">
            <a:off x="4724400" y="1662113"/>
            <a:ext cx="0" cy="5105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5" name="Line 13"/>
          <p:cNvSpPr>
            <a:spLocks noChangeShapeType="1"/>
          </p:cNvSpPr>
          <p:nvPr/>
        </p:nvSpPr>
        <p:spPr bwMode="auto">
          <a:xfrm>
            <a:off x="1524000" y="6005513"/>
            <a:ext cx="64008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6" name="Line 14"/>
          <p:cNvSpPr>
            <a:spLocks noChangeShapeType="1"/>
          </p:cNvSpPr>
          <p:nvPr/>
        </p:nvSpPr>
        <p:spPr bwMode="auto">
          <a:xfrm>
            <a:off x="1524000" y="5624513"/>
            <a:ext cx="64008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7" name="Line 15"/>
          <p:cNvSpPr>
            <a:spLocks noChangeShapeType="1"/>
          </p:cNvSpPr>
          <p:nvPr/>
        </p:nvSpPr>
        <p:spPr bwMode="auto">
          <a:xfrm>
            <a:off x="1524000" y="5243513"/>
            <a:ext cx="64008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8" name="Line 16"/>
          <p:cNvSpPr>
            <a:spLocks noChangeShapeType="1"/>
          </p:cNvSpPr>
          <p:nvPr/>
        </p:nvSpPr>
        <p:spPr bwMode="auto">
          <a:xfrm>
            <a:off x="1524000" y="4862513"/>
            <a:ext cx="64008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9" name="Line 17"/>
          <p:cNvSpPr>
            <a:spLocks noChangeShapeType="1"/>
          </p:cNvSpPr>
          <p:nvPr/>
        </p:nvSpPr>
        <p:spPr bwMode="auto">
          <a:xfrm>
            <a:off x="1524000" y="4481513"/>
            <a:ext cx="64008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0" name="Line 18"/>
          <p:cNvSpPr>
            <a:spLocks noChangeShapeType="1"/>
          </p:cNvSpPr>
          <p:nvPr/>
        </p:nvSpPr>
        <p:spPr bwMode="auto">
          <a:xfrm>
            <a:off x="1524000" y="4100513"/>
            <a:ext cx="64008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1" name="Line 19"/>
          <p:cNvSpPr>
            <a:spLocks noChangeShapeType="1"/>
          </p:cNvSpPr>
          <p:nvPr/>
        </p:nvSpPr>
        <p:spPr bwMode="auto">
          <a:xfrm>
            <a:off x="1524000" y="3719513"/>
            <a:ext cx="64008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2" name="Line 20"/>
          <p:cNvSpPr>
            <a:spLocks noChangeShapeType="1"/>
          </p:cNvSpPr>
          <p:nvPr/>
        </p:nvSpPr>
        <p:spPr bwMode="auto">
          <a:xfrm>
            <a:off x="1524000" y="3338513"/>
            <a:ext cx="64008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3" name="Line 21"/>
          <p:cNvSpPr>
            <a:spLocks noChangeShapeType="1"/>
          </p:cNvSpPr>
          <p:nvPr/>
        </p:nvSpPr>
        <p:spPr bwMode="auto">
          <a:xfrm>
            <a:off x="1524000" y="2957513"/>
            <a:ext cx="64008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4" name="Line 22"/>
          <p:cNvSpPr>
            <a:spLocks noChangeShapeType="1"/>
          </p:cNvSpPr>
          <p:nvPr/>
        </p:nvSpPr>
        <p:spPr bwMode="auto">
          <a:xfrm flipV="1">
            <a:off x="3581400" y="1662113"/>
            <a:ext cx="0" cy="5105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5" name="Line 23"/>
          <p:cNvSpPr>
            <a:spLocks noChangeShapeType="1"/>
          </p:cNvSpPr>
          <p:nvPr/>
        </p:nvSpPr>
        <p:spPr bwMode="auto">
          <a:xfrm flipV="1">
            <a:off x="2438400" y="1662113"/>
            <a:ext cx="0" cy="5105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6" name="Line 24"/>
          <p:cNvSpPr>
            <a:spLocks noChangeShapeType="1"/>
          </p:cNvSpPr>
          <p:nvPr/>
        </p:nvSpPr>
        <p:spPr bwMode="auto">
          <a:xfrm flipV="1">
            <a:off x="2819400" y="1662113"/>
            <a:ext cx="0" cy="5105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7" name="Line 25"/>
          <p:cNvSpPr>
            <a:spLocks noChangeShapeType="1"/>
          </p:cNvSpPr>
          <p:nvPr/>
        </p:nvSpPr>
        <p:spPr bwMode="auto">
          <a:xfrm flipV="1">
            <a:off x="3200400" y="1662113"/>
            <a:ext cx="0" cy="5105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8" name="Line 26"/>
          <p:cNvSpPr>
            <a:spLocks noChangeShapeType="1"/>
          </p:cNvSpPr>
          <p:nvPr/>
        </p:nvSpPr>
        <p:spPr bwMode="auto">
          <a:xfrm>
            <a:off x="1524000" y="6386513"/>
            <a:ext cx="64008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9" name="Line 27"/>
          <p:cNvSpPr>
            <a:spLocks noChangeShapeType="1"/>
          </p:cNvSpPr>
          <p:nvPr/>
        </p:nvSpPr>
        <p:spPr bwMode="auto">
          <a:xfrm>
            <a:off x="1524000" y="2576513"/>
            <a:ext cx="64008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0" name="Line 28"/>
          <p:cNvSpPr>
            <a:spLocks noChangeShapeType="1"/>
          </p:cNvSpPr>
          <p:nvPr/>
        </p:nvSpPr>
        <p:spPr bwMode="auto">
          <a:xfrm>
            <a:off x="1524000" y="2195513"/>
            <a:ext cx="64008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1" name="Line 29"/>
          <p:cNvSpPr>
            <a:spLocks noChangeShapeType="1"/>
          </p:cNvSpPr>
          <p:nvPr/>
        </p:nvSpPr>
        <p:spPr bwMode="auto">
          <a:xfrm>
            <a:off x="1524000" y="1814513"/>
            <a:ext cx="64008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2" name="Line 30"/>
          <p:cNvSpPr>
            <a:spLocks noChangeShapeType="1"/>
          </p:cNvSpPr>
          <p:nvPr/>
        </p:nvSpPr>
        <p:spPr bwMode="auto">
          <a:xfrm flipV="1">
            <a:off x="1676400" y="1676400"/>
            <a:ext cx="0" cy="5105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3" name="Line 31"/>
          <p:cNvSpPr>
            <a:spLocks noChangeShapeType="1"/>
          </p:cNvSpPr>
          <p:nvPr/>
        </p:nvSpPr>
        <p:spPr bwMode="auto">
          <a:xfrm flipV="1">
            <a:off x="2057400" y="1676400"/>
            <a:ext cx="0" cy="5105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4" name="Line 32"/>
          <p:cNvSpPr>
            <a:spLocks noChangeShapeType="1"/>
          </p:cNvSpPr>
          <p:nvPr/>
        </p:nvSpPr>
        <p:spPr bwMode="auto">
          <a:xfrm flipV="1">
            <a:off x="7391400" y="1676400"/>
            <a:ext cx="0" cy="5105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5" name="Line 33"/>
          <p:cNvSpPr>
            <a:spLocks noChangeShapeType="1"/>
          </p:cNvSpPr>
          <p:nvPr/>
        </p:nvSpPr>
        <p:spPr bwMode="auto">
          <a:xfrm flipV="1">
            <a:off x="7772400" y="1676400"/>
            <a:ext cx="0" cy="5105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6" name="Line 34"/>
          <p:cNvSpPr>
            <a:spLocks noChangeShapeType="1"/>
          </p:cNvSpPr>
          <p:nvPr/>
        </p:nvSpPr>
        <p:spPr bwMode="auto">
          <a:xfrm>
            <a:off x="2057400" y="3352800"/>
            <a:ext cx="5181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7" name="Line 35"/>
          <p:cNvSpPr>
            <a:spLocks noChangeShapeType="1"/>
          </p:cNvSpPr>
          <p:nvPr/>
        </p:nvSpPr>
        <p:spPr bwMode="auto">
          <a:xfrm>
            <a:off x="2819400" y="3352800"/>
            <a:ext cx="3810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9" name="Line 37"/>
          <p:cNvSpPr>
            <a:spLocks noChangeShapeType="1"/>
          </p:cNvSpPr>
          <p:nvPr/>
        </p:nvSpPr>
        <p:spPr bwMode="auto">
          <a:xfrm>
            <a:off x="2819400" y="3352800"/>
            <a:ext cx="3733800" cy="0"/>
          </a:xfrm>
          <a:prstGeom prst="line">
            <a:avLst/>
          </a:prstGeom>
          <a:noFill/>
          <a:ln w="57150">
            <a:solidFill>
              <a:schemeClr val="accent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0" name="Text Box 38"/>
          <p:cNvSpPr txBox="1">
            <a:spLocks noChangeArrowheads="1"/>
          </p:cNvSpPr>
          <p:nvPr/>
        </p:nvSpPr>
        <p:spPr bwMode="auto">
          <a:xfrm>
            <a:off x="1524000" y="3429000"/>
            <a:ext cx="1219200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60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18471" name="Text Box 39"/>
          <p:cNvSpPr txBox="1">
            <a:spLocks noChangeArrowheads="1"/>
          </p:cNvSpPr>
          <p:nvPr/>
        </p:nvSpPr>
        <p:spPr bwMode="auto">
          <a:xfrm>
            <a:off x="4114800" y="3429000"/>
            <a:ext cx="1371600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600">
                <a:solidFill>
                  <a:schemeClr val="accent1"/>
                </a:solidFill>
              </a:rPr>
              <a:t>10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3"/>
            <a:ext cx="7772400" cy="1106487"/>
          </a:xfrm>
        </p:spPr>
        <p:txBody>
          <a:bodyPr/>
          <a:lstStyle/>
          <a:p>
            <a:r>
              <a:rPr lang="en-US"/>
              <a:t>What happens to the slope of a horizontal line?</a:t>
            </a:r>
          </a:p>
        </p:txBody>
      </p:sp>
      <p:sp>
        <p:nvSpPr>
          <p:cNvPr id="18473" name="Rectangle 41"/>
          <p:cNvSpPr>
            <a:spLocks noChangeArrowheads="1"/>
          </p:cNvSpPr>
          <p:nvPr/>
        </p:nvSpPr>
        <p:spPr bwMode="auto">
          <a:xfrm>
            <a:off x="1066800" y="3886200"/>
            <a:ext cx="7772400" cy="1106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3200"/>
              <a:t>What about a vertical line?</a:t>
            </a:r>
          </a:p>
        </p:txBody>
      </p:sp>
      <p:sp>
        <p:nvSpPr>
          <p:cNvPr id="18474" name="Line 42"/>
          <p:cNvSpPr>
            <a:spLocks noChangeShapeType="1"/>
          </p:cNvSpPr>
          <p:nvPr/>
        </p:nvSpPr>
        <p:spPr bwMode="auto">
          <a:xfrm>
            <a:off x="6629400" y="4114800"/>
            <a:ext cx="0" cy="2514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5" name="Line 43"/>
          <p:cNvSpPr>
            <a:spLocks noChangeShapeType="1"/>
          </p:cNvSpPr>
          <p:nvPr/>
        </p:nvSpPr>
        <p:spPr bwMode="auto">
          <a:xfrm>
            <a:off x="6629400" y="4495800"/>
            <a:ext cx="0" cy="1524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6" name="Line 44"/>
          <p:cNvSpPr>
            <a:spLocks noChangeShapeType="1"/>
          </p:cNvSpPr>
          <p:nvPr/>
        </p:nvSpPr>
        <p:spPr bwMode="auto">
          <a:xfrm flipV="1">
            <a:off x="6629400" y="4419600"/>
            <a:ext cx="0" cy="1600200"/>
          </a:xfrm>
          <a:prstGeom prst="line">
            <a:avLst/>
          </a:prstGeom>
          <a:noFill/>
          <a:ln w="57150">
            <a:solidFill>
              <a:schemeClr val="accent2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8" name="Text Box 46"/>
          <p:cNvSpPr txBox="1">
            <a:spLocks noChangeArrowheads="1"/>
          </p:cNvSpPr>
          <p:nvPr/>
        </p:nvSpPr>
        <p:spPr bwMode="auto">
          <a:xfrm>
            <a:off x="6705600" y="4648200"/>
            <a:ext cx="1219200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600">
                <a:solidFill>
                  <a:schemeClr val="accent2"/>
                </a:solidFill>
              </a:rPr>
              <a:t>-4</a:t>
            </a:r>
          </a:p>
        </p:txBody>
      </p:sp>
      <p:sp>
        <p:nvSpPr>
          <p:cNvPr id="18479" name="Text Box 47"/>
          <p:cNvSpPr txBox="1">
            <a:spLocks noChangeArrowheads="1"/>
          </p:cNvSpPr>
          <p:nvPr/>
        </p:nvSpPr>
        <p:spPr bwMode="auto">
          <a:xfrm>
            <a:off x="6629400" y="5486400"/>
            <a:ext cx="1371600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600">
                <a:solidFill>
                  <a:schemeClr val="accent1"/>
                </a:solidFill>
              </a:rPr>
              <a:t>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752600" y="4356244"/>
                <a:ext cx="4191000" cy="11330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/>
                        </a:rPr>
                        <m:t>𝑚</m:t>
                      </m:r>
                      <m:r>
                        <a:rPr lang="en-US" sz="3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36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0</m:t>
                          </m:r>
                        </m:num>
                        <m:den>
                          <m:r>
                            <a:rPr lang="en-US" sz="3600" b="0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10</m:t>
                          </m:r>
                        </m:den>
                      </m:f>
                      <m:r>
                        <a:rPr lang="en-US" sz="3600" b="0" i="1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600" y="4356244"/>
                <a:ext cx="4191000" cy="113306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914400" y="5181600"/>
                <a:ext cx="4953000" cy="11310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/>
                        </a:rPr>
                        <m:t>𝑚</m:t>
                      </m:r>
                      <m:r>
                        <a:rPr lang="en-US" sz="3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36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−4</m:t>
                          </m:r>
                        </m:num>
                        <m:den>
                          <m:r>
                            <a:rPr lang="en-US" sz="3600" b="0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0</m:t>
                          </m:r>
                        </m:den>
                      </m:f>
                      <m:r>
                        <a:rPr lang="en-US" sz="3600" b="0" i="1" smtClean="0">
                          <a:latin typeface="Cambria Math"/>
                        </a:rPr>
                        <m:t>=</m:t>
                      </m:r>
                      <m:r>
                        <a:rPr lang="en-US" sz="3600" b="0" i="1" smtClean="0">
                          <a:latin typeface="Cambria Math"/>
                        </a:rPr>
                        <m:t>𝑢𝑛𝑑𝑒𝑓𝑖𝑛𝑒𝑑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5181600"/>
                <a:ext cx="4953000" cy="113101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126818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8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8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8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8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8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184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184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184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184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184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18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18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18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18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18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66" grpId="0" animBg="1"/>
      <p:bldP spid="18466" grpId="1" animBg="1"/>
      <p:bldP spid="18467" grpId="0" animBg="1"/>
      <p:bldP spid="18467" grpId="1" animBg="1"/>
      <p:bldP spid="18469" grpId="0" animBg="1"/>
      <p:bldP spid="18469" grpId="1" animBg="1"/>
      <p:bldP spid="18470" grpId="0"/>
      <p:bldP spid="18470" grpId="1"/>
      <p:bldP spid="18471" grpId="0"/>
      <p:bldP spid="18471" grpId="1"/>
      <p:bldP spid="18435" grpId="0" build="p"/>
      <p:bldP spid="18473" grpId="0" build="p"/>
      <p:bldP spid="18474" grpId="0" animBg="1"/>
      <p:bldP spid="18475" grpId="0" animBg="1"/>
      <p:bldP spid="18476" grpId="0" animBg="1"/>
      <p:bldP spid="18478" grpId="0"/>
      <p:bldP spid="18479" grpId="0"/>
      <p:bldP spid="2" grpId="0"/>
      <p:bldP spid="2" grpId="1"/>
      <p:bldP spid="4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Classify Lines by Slope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752600"/>
            <a:ext cx="4648200" cy="4343400"/>
          </a:xfrm>
        </p:spPr>
        <p:txBody>
          <a:bodyPr/>
          <a:lstStyle/>
          <a:p>
            <a:r>
              <a:rPr 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Zero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/>
              <a:t>Slope </a:t>
            </a:r>
          </a:p>
          <a:p>
            <a:pPr lvl="1"/>
            <a:r>
              <a:rPr lang="en-US" dirty="0"/>
              <a:t>These lines are </a:t>
            </a:r>
            <a:r>
              <a:rPr 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horizontal</a:t>
            </a:r>
          </a:p>
          <a:p>
            <a:r>
              <a:rPr lang="en-US" dirty="0">
                <a:solidFill>
                  <a:srgbClr val="92D05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No</a:t>
            </a:r>
            <a:r>
              <a:rPr lang="en-US" dirty="0"/>
              <a:t> Slope</a:t>
            </a:r>
          </a:p>
          <a:p>
            <a:pPr lvl="1"/>
            <a:r>
              <a:rPr lang="en-US" dirty="0"/>
              <a:t>These lines are </a:t>
            </a:r>
            <a:r>
              <a:rPr lang="en-US" dirty="0">
                <a:solidFill>
                  <a:srgbClr val="92D05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vertical</a:t>
            </a:r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 flipV="1">
            <a:off x="5029200" y="2819400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>
            <a:off x="4800600" y="3581400"/>
            <a:ext cx="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6571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1752" y="228600"/>
            <a:ext cx="8534400" cy="914400"/>
          </a:xfrm>
        </p:spPr>
        <p:txBody>
          <a:bodyPr>
            <a:normAutofit fontScale="90000"/>
          </a:bodyPr>
          <a:lstStyle/>
          <a:p>
            <a:r>
              <a:rPr lang="en-US" sz="3600"/>
              <a:t>Tell whether each line has a positive, negative, undefined, or zero slope.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 flipV="1">
            <a:off x="1066800" y="2743200"/>
            <a:ext cx="3962400" cy="2286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 flipV="1">
            <a:off x="2971800" y="5410200"/>
            <a:ext cx="434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2" name="Line 6"/>
          <p:cNvSpPr>
            <a:spLocks noChangeShapeType="1"/>
          </p:cNvSpPr>
          <p:nvPr/>
        </p:nvSpPr>
        <p:spPr bwMode="auto">
          <a:xfrm>
            <a:off x="1981200" y="2438400"/>
            <a:ext cx="4267200" cy="1600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3" name="Line 7"/>
          <p:cNvSpPr>
            <a:spLocks noChangeShapeType="1"/>
          </p:cNvSpPr>
          <p:nvPr/>
        </p:nvSpPr>
        <p:spPr bwMode="auto">
          <a:xfrm flipH="1">
            <a:off x="1981200" y="2590800"/>
            <a:ext cx="152400" cy="3505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4" name="Line 8"/>
          <p:cNvSpPr>
            <a:spLocks noChangeShapeType="1"/>
          </p:cNvSpPr>
          <p:nvPr/>
        </p:nvSpPr>
        <p:spPr bwMode="auto">
          <a:xfrm flipV="1">
            <a:off x="2209800" y="4724400"/>
            <a:ext cx="4114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5" name="Line 9"/>
          <p:cNvSpPr>
            <a:spLocks noChangeShapeType="1"/>
          </p:cNvSpPr>
          <p:nvPr/>
        </p:nvSpPr>
        <p:spPr bwMode="auto">
          <a:xfrm>
            <a:off x="5791200" y="2057400"/>
            <a:ext cx="838200" cy="419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1854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5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xit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xit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2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xit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1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 animBg="1"/>
      <p:bldP spid="19460" grpId="1" animBg="1"/>
      <p:bldP spid="19461" grpId="0" animBg="1"/>
      <p:bldP spid="19461" grpId="1" animBg="1"/>
      <p:bldP spid="19462" grpId="0" animBg="1"/>
      <p:bldP spid="19462" grpId="1" animBg="1"/>
      <p:bldP spid="19463" grpId="0" animBg="1"/>
      <p:bldP spid="19463" grpId="1" animBg="1"/>
      <p:bldP spid="19464" grpId="0" animBg="1"/>
      <p:bldP spid="19464" grpId="1" animBg="1"/>
      <p:bldP spid="1946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331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will check homework at the END of the lesson today.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8665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bug is crawling along a piece of paper.</a:t>
            </a:r>
            <a:endParaRPr lang="en-US" dirty="0"/>
          </a:p>
        </p:txBody>
      </p:sp>
      <p:sp>
        <p:nvSpPr>
          <p:cNvPr id="4" name="Flowchart: Document 3"/>
          <p:cNvSpPr/>
          <p:nvPr/>
        </p:nvSpPr>
        <p:spPr>
          <a:xfrm>
            <a:off x="685800" y="1828800"/>
            <a:ext cx="3962400" cy="3886200"/>
          </a:xfrm>
          <a:prstGeom prst="flowChart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170" name="Picture 2" descr="C:\Users\Dria\AppData\Local\Microsoft\Windows\Temporary Internet Files\Content.IE5\RH4XUNE6\MC90023029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253367">
            <a:off x="838200" y="4883594"/>
            <a:ext cx="495677" cy="438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800600" y="2133600"/>
            <a:ext cx="396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do we describe the bug’s path?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8645725"/>
              </p:ext>
            </p:extLst>
          </p:nvPr>
        </p:nvGraphicFramePr>
        <p:xfrm>
          <a:off x="762000" y="1981200"/>
          <a:ext cx="3429000" cy="3429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2900"/>
                <a:gridCol w="342900"/>
                <a:gridCol w="342900"/>
                <a:gridCol w="342900"/>
                <a:gridCol w="342900"/>
                <a:gridCol w="342900"/>
                <a:gridCol w="342900"/>
                <a:gridCol w="342900"/>
                <a:gridCol w="342900"/>
                <a:gridCol w="342900"/>
              </a:tblGrid>
              <a:tr h="342900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</a:tr>
              <a:tr h="342900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</a:tr>
              <a:tr h="342900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</a:tr>
              <a:tr h="342900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</a:tr>
              <a:tr h="342900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</a:tr>
              <a:tr h="342900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</a:tr>
              <a:tr h="342900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</a:tr>
              <a:tr h="342900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41148" marR="41148" marT="20574" marB="20574"/>
                </a:tc>
              </a:tr>
              <a:tr h="342900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41148" marR="41148" marT="20574" marB="20574"/>
                </a:tc>
              </a:tr>
              <a:tr h="342900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41148" marR="41148" marT="20574" marB="20574"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41148" marR="41148" marT="20574" marB="20574"/>
                </a:tc>
              </a:tr>
            </a:tbl>
          </a:graphicData>
        </a:graphic>
      </p:graphicFrame>
      <p:cxnSp>
        <p:nvCxnSpPr>
          <p:cNvPr id="9" name="Straight Connector 8"/>
          <p:cNvCxnSpPr/>
          <p:nvPr/>
        </p:nvCxnSpPr>
        <p:spPr>
          <a:xfrm flipV="1">
            <a:off x="1086038" y="3429000"/>
            <a:ext cx="2266762" cy="1673665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800600" y="2662714"/>
            <a:ext cx="396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He’s traveling in a straight line!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791075" y="3244334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can we describe his line as opposed to another bug…?</a:t>
            </a:r>
            <a:endParaRPr lang="en-US" dirty="0"/>
          </a:p>
        </p:txBody>
      </p:sp>
      <p:pic>
        <p:nvPicPr>
          <p:cNvPr id="7171" name="Picture 3" descr="C:\Users\Dria\AppData\Local\Microsoft\Windows\Temporary Internet Files\Content.IE5\EEF7YURZ\MC900331922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4495800"/>
            <a:ext cx="434566" cy="425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Straight Arrow Connector 12"/>
          <p:cNvCxnSpPr/>
          <p:nvPr/>
        </p:nvCxnSpPr>
        <p:spPr>
          <a:xfrm flipH="1" flipV="1">
            <a:off x="2514601" y="2318266"/>
            <a:ext cx="979282" cy="239040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800600" y="4172634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red bug climbs up 3 units for every 4 units he crawls to the right.</a:t>
            </a:r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1086038" y="4038600"/>
            <a:ext cx="0" cy="1064065"/>
          </a:xfrm>
          <a:prstGeom prst="line">
            <a:avLst/>
          </a:prstGeom>
          <a:ln w="38100">
            <a:headEnd type="none" w="med" len="med"/>
            <a:tailEnd type="arrow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086038" y="4038600"/>
            <a:ext cx="1428563" cy="0"/>
          </a:xfrm>
          <a:prstGeom prst="line">
            <a:avLst/>
          </a:prstGeom>
          <a:ln w="38100">
            <a:headEnd type="none" w="med" len="med"/>
            <a:tailEnd type="arrow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829175" y="4818965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green bug climbs up 5 units for every 2 units he crawls to the left.</a:t>
            </a:r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3522646" y="3032046"/>
            <a:ext cx="0" cy="1672621"/>
          </a:xfrm>
          <a:prstGeom prst="line">
            <a:avLst/>
          </a:prstGeom>
          <a:ln w="3810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2819400" y="3032046"/>
            <a:ext cx="703247" cy="0"/>
          </a:xfrm>
          <a:prstGeom prst="line">
            <a:avLst/>
          </a:prstGeom>
          <a:ln w="3810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2457637" y="3032046"/>
            <a:ext cx="0" cy="1064065"/>
          </a:xfrm>
          <a:prstGeom prst="line">
            <a:avLst/>
          </a:prstGeom>
          <a:ln w="38100">
            <a:headEnd type="none" w="med" len="med"/>
            <a:tailEnd type="arrow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457637" y="3032046"/>
            <a:ext cx="1428563" cy="0"/>
          </a:xfrm>
          <a:prstGeom prst="line">
            <a:avLst/>
          </a:prstGeom>
          <a:ln w="38100">
            <a:headEnd type="none" w="med" len="med"/>
            <a:tailEnd type="arrow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81000" y="5715000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The way they move is called the </a:t>
            </a:r>
            <a:r>
              <a:rPr lang="en-US" b="1" i="1" dirty="0" smtClean="0"/>
              <a:t>SLOPE</a:t>
            </a:r>
            <a:r>
              <a:rPr lang="en-US" dirty="0" smtClean="0"/>
              <a:t> of the line.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6146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-0.25 E" pathEditMode="relative" ptsTypes="">
                                      <p:cBhvr>
                                        <p:cTn id="6" dur="4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53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-0.25 E" pathEditMode="relative" ptsTypes="">
                                      <p:cBhvr>
                                        <p:cTn id="25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4.07407E-6 L -0.10712 -0.34213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65" y="-17106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  <p:bldP spid="12" grpId="0"/>
      <p:bldP spid="17" grpId="0"/>
      <p:bldP spid="24" grpId="0"/>
      <p:bldP spid="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So, what do you know?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Slope is…</a:t>
            </a:r>
          </a:p>
          <a:p>
            <a:pPr lvl="1"/>
            <a:r>
              <a:rPr lang="en-US" dirty="0"/>
              <a:t>The </a:t>
            </a:r>
            <a:r>
              <a:rPr lang="en-US" b="1" dirty="0">
                <a:solidFill>
                  <a:schemeClr val="accent2"/>
                </a:solidFill>
              </a:rPr>
              <a:t>climb</a:t>
            </a:r>
            <a:r>
              <a:rPr lang="en-US" dirty="0"/>
              <a:t> compared to the </a:t>
            </a:r>
            <a:r>
              <a:rPr lang="en-US" b="1" dirty="0">
                <a:solidFill>
                  <a:schemeClr val="accent6"/>
                </a:solidFill>
              </a:rPr>
              <a:t>crawl</a:t>
            </a:r>
            <a:r>
              <a:rPr lang="en-US" dirty="0"/>
              <a:t> of a line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The </a:t>
            </a:r>
            <a:r>
              <a:rPr lang="en-US" b="1" dirty="0">
                <a:solidFill>
                  <a:schemeClr val="accent2"/>
                </a:solidFill>
              </a:rPr>
              <a:t>change in </a:t>
            </a:r>
            <a:r>
              <a:rPr lang="en-US" b="1" i="1" dirty="0">
                <a:solidFill>
                  <a:schemeClr val="accent2"/>
                </a:solidFill>
              </a:rPr>
              <a:t>y</a:t>
            </a:r>
            <a:r>
              <a:rPr lang="en-US" dirty="0"/>
              <a:t> compared to the </a:t>
            </a:r>
            <a:r>
              <a:rPr lang="en-US" b="1" dirty="0">
                <a:solidFill>
                  <a:schemeClr val="accent6"/>
                </a:solidFill>
              </a:rPr>
              <a:t>change in </a:t>
            </a:r>
            <a:r>
              <a:rPr lang="en-US" b="1" i="1" dirty="0">
                <a:solidFill>
                  <a:schemeClr val="accent6"/>
                </a:solidFill>
              </a:rPr>
              <a:t>x</a:t>
            </a:r>
            <a:r>
              <a:rPr lang="en-US" dirty="0"/>
              <a:t>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How a line </a:t>
            </a:r>
            <a:r>
              <a:rPr lang="en-US" b="1" i="1" dirty="0">
                <a:solidFill>
                  <a:schemeClr val="accent5"/>
                </a:solidFill>
              </a:rPr>
              <a:t>moves</a:t>
            </a:r>
            <a:r>
              <a:rPr lang="en-US" dirty="0"/>
              <a:t>.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304800" y="2015800"/>
            <a:ext cx="6150402" cy="430887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pPr marL="548640" lvl="1" indent="-274320">
              <a:spcBef>
                <a:spcPct val="20000"/>
              </a:spcBef>
              <a:buClr>
                <a:srgbClr val="F3A447"/>
              </a:buClr>
              <a:buSzPct val="70000"/>
              <a:buFont typeface="Wingdings"/>
              <a:buChar char=""/>
            </a:pPr>
            <a:r>
              <a:rPr lang="en-US" sz="2200" dirty="0" smtClean="0"/>
              <a:t>The   </a:t>
            </a:r>
            <a:r>
              <a:rPr lang="en-US" sz="2200" b="1" dirty="0" smtClean="0">
                <a:solidFill>
                  <a:schemeClr val="accent2"/>
                </a:solidFill>
              </a:rPr>
              <a:t>rise </a:t>
            </a:r>
            <a:r>
              <a:rPr lang="en-US" sz="2200" dirty="0" smtClean="0"/>
              <a:t> compared to the   </a:t>
            </a:r>
            <a:r>
              <a:rPr lang="en-US" sz="2200" b="1" dirty="0" smtClean="0">
                <a:solidFill>
                  <a:schemeClr val="accent6"/>
                </a:solidFill>
              </a:rPr>
              <a:t>run</a:t>
            </a:r>
            <a:r>
              <a:rPr lang="en-US" sz="2200" b="1" dirty="0" smtClean="0">
                <a:solidFill>
                  <a:schemeClr val="accent1"/>
                </a:solidFill>
              </a:rPr>
              <a:t>   </a:t>
            </a:r>
            <a:r>
              <a:rPr lang="en-US" sz="2200" dirty="0" smtClean="0"/>
              <a:t>of a line.</a:t>
            </a:r>
            <a:endParaRPr lang="en-US" sz="2200" dirty="0">
              <a:solidFill>
                <a:srgbClr val="444D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72833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  <p:bldP spid="1024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524000" y="2514600"/>
                <a:ext cx="5867400" cy="9859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dirty="0" smtClean="0">
                          <a:latin typeface="Cambria Math"/>
                        </a:rPr>
                        <m:t>𝑚</m:t>
                      </m:r>
                      <m:r>
                        <a:rPr lang="en-US" sz="2800" b="0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dirty="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dirty="0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𝑟𝑖𝑠𝑒</m:t>
                          </m:r>
                        </m:num>
                        <m:den>
                          <m:r>
                            <a:rPr lang="en-US" sz="2800" b="0" i="1" dirty="0" smtClean="0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𝑟𝑢𝑛</m:t>
                          </m:r>
                        </m:den>
                      </m:f>
                      <m:r>
                        <a:rPr lang="en-US" sz="2800" b="0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dirty="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dirty="0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𝑐h𝑎𝑛𝑔𝑒</m:t>
                          </m:r>
                          <m:r>
                            <a:rPr lang="en-US" sz="2800" b="0" i="1" dirty="0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2800" b="0" i="1" dirty="0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𝑖𝑛</m:t>
                          </m:r>
                          <m:r>
                            <a:rPr lang="en-US" sz="2800" b="0" i="1" dirty="0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2800" b="0" i="1" dirty="0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𝑦</m:t>
                          </m:r>
                        </m:num>
                        <m:den>
                          <m:r>
                            <a:rPr lang="en-US" sz="2800" b="0" i="1" dirty="0" smtClean="0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𝑐h𝑎𝑛𝑔𝑒</m:t>
                          </m:r>
                          <m:r>
                            <a:rPr lang="en-US" sz="2800" b="0" i="1" dirty="0" smtClean="0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2800" b="0" i="1" dirty="0" smtClean="0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𝑖𝑛</m:t>
                          </m:r>
                          <m:r>
                            <a:rPr lang="en-US" sz="2800" b="0" i="1" dirty="0" smtClean="0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2800" b="0" i="1" dirty="0" smtClean="0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𝑥</m:t>
                          </m:r>
                        </m:den>
                      </m:f>
                      <m:r>
                        <a:rPr lang="en-US" sz="2800" b="0" i="1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dirty="0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dirty="0" smtClean="0">
                                  <a:solidFill>
                                    <a:schemeClr val="accent2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800" b="0" i="1" dirty="0" smtClean="0">
                                  <a:solidFill>
                                    <a:schemeClr val="accent2"/>
                                  </a:solidFill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800" b="0" i="1" dirty="0" smtClean="0">
                                  <a:solidFill>
                                    <a:schemeClr val="accent2"/>
                                  </a:solidFill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dirty="0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800" b="0" i="1" dirty="0" smtClean="0">
                                  <a:solidFill>
                                    <a:schemeClr val="accent2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800" b="0" i="1" dirty="0" smtClean="0">
                                  <a:solidFill>
                                    <a:schemeClr val="accent2"/>
                                  </a:solidFill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800" b="0" i="1" dirty="0" smtClean="0">
                                  <a:solidFill>
                                    <a:schemeClr val="accent2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b="0" i="1" dirty="0" smtClean="0">
                                  <a:solidFill>
                                    <a:schemeClr val="accent6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800" b="0" i="1" dirty="0" smtClean="0">
                                  <a:solidFill>
                                    <a:schemeClr val="accent6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b="0" i="1" dirty="0" smtClean="0">
                                  <a:solidFill>
                                    <a:schemeClr val="accent6"/>
                                  </a:solidFill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dirty="0" smtClean="0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800" b="0" i="1" dirty="0" smtClean="0">
                                  <a:solidFill>
                                    <a:schemeClr val="accent6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800" b="0" i="1" dirty="0" smtClean="0">
                                  <a:solidFill>
                                    <a:schemeClr val="accent6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b="0" i="1" dirty="0" smtClean="0">
                                  <a:solidFill>
                                    <a:schemeClr val="accent6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0" y="2514600"/>
                <a:ext cx="5867400" cy="98591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Slope Equation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267" name="Rectangle 3"/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The formula for slope of any line with points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𝑦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 is</a:t>
                </a:r>
                <a:r>
                  <a:rPr lang="en-US" dirty="0"/>
                  <a:t>:</a:t>
                </a:r>
              </a:p>
            </p:txBody>
          </p:sp>
        </mc:Choice>
        <mc:Fallback xmlns="">
          <p:sp>
            <p:nvSpPr>
              <p:cNvPr id="11267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 rotWithShape="1">
                <a:blip r:embed="rId3"/>
                <a:stretch>
                  <a:fillRect l="-789" t="-12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2514600" y="2397955"/>
            <a:ext cx="838200" cy="12192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3276600" y="2488194"/>
            <a:ext cx="2286000" cy="12192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5638800" y="2488194"/>
            <a:ext cx="2286000" cy="12192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8073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9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9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267" grpId="0" build="p"/>
      <p:bldP spid="11269" grpId="0" animBg="1"/>
      <p:bldP spid="11270" grpId="0" animBg="1"/>
      <p:bldP spid="1127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4646691" y="2024220"/>
            <a:ext cx="609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7</a:t>
            </a:r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5029200" y="2021973"/>
            <a:ext cx="304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/>
              <a:t>6</a:t>
            </a: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3200400" y="1981200"/>
            <a:ext cx="304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/>
              <a:t>5</a:t>
            </a: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2590800" y="1981200"/>
            <a:ext cx="609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/>
              <a:t>-3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Finding Slope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752" y="1527048"/>
            <a:ext cx="8503920" cy="987552"/>
          </a:xfrm>
          <a:solidFill>
            <a:schemeClr val="bg2"/>
          </a:solidFill>
        </p:spPr>
        <p:txBody>
          <a:bodyPr>
            <a:noAutofit/>
          </a:bodyPr>
          <a:lstStyle/>
          <a:p>
            <a:r>
              <a:rPr lang="en-US" sz="3200" dirty="0"/>
              <a:t>Find the slope of a line that passes through the points (-3, 5) and (7, 6).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2708479"/>
              </p:ext>
            </p:extLst>
          </p:nvPr>
        </p:nvGraphicFramePr>
        <p:xfrm>
          <a:off x="330200" y="3581400"/>
          <a:ext cx="2112963" cy="1176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" name="Equation" r:id="rId3" imgW="774360" imgH="431640" progId="Equation.DSMT4">
                  <p:embed/>
                </p:oleObj>
              </mc:Choice>
              <mc:Fallback>
                <p:oleObj name="Equation" r:id="rId3" imgW="77436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" y="3581400"/>
                        <a:ext cx="2112963" cy="1176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3313665"/>
              </p:ext>
            </p:extLst>
          </p:nvPr>
        </p:nvGraphicFramePr>
        <p:xfrm>
          <a:off x="2819400" y="2438400"/>
          <a:ext cx="314325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8" name="Equation" r:id="rId5" imgW="152280" imgH="228600" progId="Equation.DSMT4">
                  <p:embed/>
                </p:oleObj>
              </mc:Choice>
              <mc:Fallback>
                <p:oleObj name="Equation" r:id="rId5" imgW="1522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438400"/>
                        <a:ext cx="314325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618517"/>
              </p:ext>
            </p:extLst>
          </p:nvPr>
        </p:nvGraphicFramePr>
        <p:xfrm>
          <a:off x="4613275" y="2424112"/>
          <a:ext cx="339725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9" name="Equation" r:id="rId7" imgW="164880" imgH="228600" progId="Equation.DSMT4">
                  <p:embed/>
                </p:oleObj>
              </mc:Choice>
              <mc:Fallback>
                <p:oleObj name="Equation" r:id="rId7" imgW="1648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3275" y="2424112"/>
                        <a:ext cx="339725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275532"/>
              </p:ext>
            </p:extLst>
          </p:nvPr>
        </p:nvGraphicFramePr>
        <p:xfrm>
          <a:off x="3223034" y="2438400"/>
          <a:ext cx="341312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0" name="Equation" r:id="rId9" imgW="164880" imgH="228600" progId="Equation.DSMT4">
                  <p:embed/>
                </p:oleObj>
              </mc:Choice>
              <mc:Fallback>
                <p:oleObj name="Equation" r:id="rId9" imgW="1648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3034" y="2438400"/>
                        <a:ext cx="341312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4362075"/>
              </p:ext>
            </p:extLst>
          </p:nvPr>
        </p:nvGraphicFramePr>
        <p:xfrm>
          <a:off x="5014111" y="2424112"/>
          <a:ext cx="366713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1" name="Equation" r:id="rId11" imgW="177480" imgH="228600" progId="Equation.DSMT4">
                  <p:embed/>
                </p:oleObj>
              </mc:Choice>
              <mc:Fallback>
                <p:oleObj name="Equation" r:id="rId11" imgW="1774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4111" y="2424112"/>
                        <a:ext cx="366713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5805037"/>
              </p:ext>
            </p:extLst>
          </p:nvPr>
        </p:nvGraphicFramePr>
        <p:xfrm>
          <a:off x="1209675" y="4267200"/>
          <a:ext cx="314325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2" name="Equation" r:id="rId13" imgW="152280" imgH="228600" progId="Equation.DSMT4">
                  <p:embed/>
                </p:oleObj>
              </mc:Choice>
              <mc:Fallback>
                <p:oleObj name="Equation" r:id="rId13" imgW="1522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9675" y="4267200"/>
                        <a:ext cx="314325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448815"/>
              </p:ext>
            </p:extLst>
          </p:nvPr>
        </p:nvGraphicFramePr>
        <p:xfrm>
          <a:off x="1905000" y="4267200"/>
          <a:ext cx="339725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3" name="Equation" r:id="rId15" imgW="164880" imgH="228600" progId="Equation.DSMT4">
                  <p:embed/>
                </p:oleObj>
              </mc:Choice>
              <mc:Fallback>
                <p:oleObj name="Equation" r:id="rId15" imgW="1648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267200"/>
                        <a:ext cx="339725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2995402"/>
              </p:ext>
            </p:extLst>
          </p:nvPr>
        </p:nvGraphicFramePr>
        <p:xfrm>
          <a:off x="1195388" y="3657600"/>
          <a:ext cx="341312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4" name="Equation" r:id="rId17" imgW="164880" imgH="228600" progId="Equation.DSMT4">
                  <p:embed/>
                </p:oleObj>
              </mc:Choice>
              <mc:Fallback>
                <p:oleObj name="Equation" r:id="rId17" imgW="1648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5388" y="3657600"/>
                        <a:ext cx="341312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5244895"/>
              </p:ext>
            </p:extLst>
          </p:nvPr>
        </p:nvGraphicFramePr>
        <p:xfrm>
          <a:off x="1905000" y="3657600"/>
          <a:ext cx="366713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5" name="Equation" r:id="rId19" imgW="177480" imgH="228600" progId="Equation.DSMT4">
                  <p:embed/>
                </p:oleObj>
              </mc:Choice>
              <mc:Fallback>
                <p:oleObj name="Equation" r:id="rId19" imgW="1774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657600"/>
                        <a:ext cx="366713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6" name="Object 18"/>
          <p:cNvGraphicFramePr>
            <a:graphicFrameLocks noChangeAspect="1"/>
          </p:cNvGraphicFramePr>
          <p:nvPr/>
        </p:nvGraphicFramePr>
        <p:xfrm>
          <a:off x="2438400" y="3581400"/>
          <a:ext cx="1490663" cy="1176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" name="Equation" r:id="rId21" imgW="545760" imgH="431640" progId="Equation.DSMT4">
                  <p:embed/>
                </p:oleObj>
              </mc:Choice>
              <mc:Fallback>
                <p:oleObj name="Equation" r:id="rId21" imgW="54576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581400"/>
                        <a:ext cx="1490663" cy="1176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7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3232393"/>
              </p:ext>
            </p:extLst>
          </p:nvPr>
        </p:nvGraphicFramePr>
        <p:xfrm>
          <a:off x="2874963" y="3575050"/>
          <a:ext cx="661987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" name="Equation" r:id="rId23" imgW="203040" imgH="164880" progId="Equation.DSMT4">
                  <p:embed/>
                </p:oleObj>
              </mc:Choice>
              <mc:Fallback>
                <p:oleObj name="Equation" r:id="rId23" imgW="2030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4963" y="3575050"/>
                        <a:ext cx="661987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8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9008979"/>
              </p:ext>
            </p:extLst>
          </p:nvPr>
        </p:nvGraphicFramePr>
        <p:xfrm>
          <a:off x="2743200" y="4217988"/>
          <a:ext cx="865188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" name="Equation" r:id="rId25" imgW="279360" imgH="177480" progId="Equation.DSMT4">
                  <p:embed/>
                </p:oleObj>
              </mc:Choice>
              <mc:Fallback>
                <p:oleObj name="Equation" r:id="rId25" imgW="2793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217988"/>
                        <a:ext cx="865188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9" name="Object 21"/>
          <p:cNvGraphicFramePr>
            <a:graphicFrameLocks noChangeAspect="1"/>
          </p:cNvGraphicFramePr>
          <p:nvPr/>
        </p:nvGraphicFramePr>
        <p:xfrm>
          <a:off x="3886200" y="3581400"/>
          <a:ext cx="901700" cy="1073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" name="Equation" r:id="rId27" imgW="330120" imgH="393480" progId="Equation.DSMT4">
                  <p:embed/>
                </p:oleObj>
              </mc:Choice>
              <mc:Fallback>
                <p:oleObj name="Equation" r:id="rId27" imgW="3301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581400"/>
                        <a:ext cx="901700" cy="1073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564950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19593E-6 L -0.21667 0.23548 " pathEditMode="relative" rAng="0" ptsTypes="AA">
                                      <p:cBhvr>
                                        <p:cTn id="49" dur="10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833" y="117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" presetClass="exit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19593E-6 L -0.16667 0.32431 " pathEditMode="relative" rAng="0" ptsTypes="AA">
                                      <p:cBhvr>
                                        <p:cTn id="58" dur="10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33" y="162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" presetClass="exit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14596E-6 L -0.33334 0.22947 " pathEditMode="relative" rAng="0" ptsTypes="AA">
                                      <p:cBhvr>
                                        <p:cTn id="67" dur="10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67" y="114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9" presetID="2" presetClass="exit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4.46681E-6 L -0.31649 0.31807 " pathEditMode="relative" rAng="0" ptsTypes="AA">
                                      <p:cBhvr>
                                        <p:cTn id="76" dur="10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833" y="158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8" presetID="2" presetClass="exit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5" grpId="0"/>
      <p:bldP spid="12304" grpId="0"/>
      <p:bldP spid="12302" grpId="0"/>
      <p:bldP spid="1230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4000500" y="1935162"/>
            <a:ext cx="609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/>
              <a:t>-9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3581400" y="1965326"/>
            <a:ext cx="838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/>
              <a:t>7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2286000" y="1935162"/>
            <a:ext cx="685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/>
              <a:t>-6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1828800" y="1960059"/>
            <a:ext cx="609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/>
              <a:t>-8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Finding Slope</a:t>
            </a:r>
          </a:p>
        </p:txBody>
      </p:sp>
      <p:graphicFrame>
        <p:nvGraphicFramePr>
          <p:cNvPr id="133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7776363"/>
              </p:ext>
            </p:extLst>
          </p:nvPr>
        </p:nvGraphicFramePr>
        <p:xfrm>
          <a:off x="330200" y="3581400"/>
          <a:ext cx="2112963" cy="1176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1" name="Equation" r:id="rId3" imgW="774360" imgH="431640" progId="Equation.DSMT4">
                  <p:embed/>
                </p:oleObj>
              </mc:Choice>
              <mc:Fallback>
                <p:oleObj name="Equation" r:id="rId3" imgW="77436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" y="3581400"/>
                        <a:ext cx="2112963" cy="1176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1447327"/>
              </p:ext>
            </p:extLst>
          </p:nvPr>
        </p:nvGraphicFramePr>
        <p:xfrm>
          <a:off x="1209675" y="4267200"/>
          <a:ext cx="314325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2" name="Equation" r:id="rId5" imgW="152280" imgH="228600" progId="Equation.DSMT4">
                  <p:embed/>
                </p:oleObj>
              </mc:Choice>
              <mc:Fallback>
                <p:oleObj name="Equation" r:id="rId5" imgW="1522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9675" y="4267200"/>
                        <a:ext cx="314325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7340542"/>
              </p:ext>
            </p:extLst>
          </p:nvPr>
        </p:nvGraphicFramePr>
        <p:xfrm>
          <a:off x="1905000" y="4267200"/>
          <a:ext cx="339725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3" name="Equation" r:id="rId7" imgW="164880" imgH="228600" progId="Equation.DSMT4">
                  <p:embed/>
                </p:oleObj>
              </mc:Choice>
              <mc:Fallback>
                <p:oleObj name="Equation" r:id="rId7" imgW="1648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267200"/>
                        <a:ext cx="339725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3186305"/>
              </p:ext>
            </p:extLst>
          </p:nvPr>
        </p:nvGraphicFramePr>
        <p:xfrm>
          <a:off x="1195388" y="3657600"/>
          <a:ext cx="341312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4" name="Equation" r:id="rId9" imgW="164880" imgH="228600" progId="Equation.DSMT4">
                  <p:embed/>
                </p:oleObj>
              </mc:Choice>
              <mc:Fallback>
                <p:oleObj name="Equation" r:id="rId9" imgW="1648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5388" y="3657600"/>
                        <a:ext cx="341312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6724733"/>
              </p:ext>
            </p:extLst>
          </p:nvPr>
        </p:nvGraphicFramePr>
        <p:xfrm>
          <a:off x="1905000" y="3657600"/>
          <a:ext cx="366713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5" name="Equation" r:id="rId11" imgW="177480" imgH="228600" progId="Equation.DSMT4">
                  <p:embed/>
                </p:oleObj>
              </mc:Choice>
              <mc:Fallback>
                <p:oleObj name="Equation" r:id="rId11" imgW="1774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657600"/>
                        <a:ext cx="366713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9" name="Object 17"/>
          <p:cNvGraphicFramePr>
            <a:graphicFrameLocks noChangeAspect="1"/>
          </p:cNvGraphicFramePr>
          <p:nvPr/>
        </p:nvGraphicFramePr>
        <p:xfrm>
          <a:off x="2438400" y="3581400"/>
          <a:ext cx="1490663" cy="1176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6" name="Equation" r:id="rId13" imgW="545760" imgH="431640" progId="Equation.DSMT4">
                  <p:embed/>
                </p:oleObj>
              </mc:Choice>
              <mc:Fallback>
                <p:oleObj name="Equation" r:id="rId13" imgW="54576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581400"/>
                        <a:ext cx="1490663" cy="1176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30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2597500"/>
              </p:ext>
            </p:extLst>
          </p:nvPr>
        </p:nvGraphicFramePr>
        <p:xfrm>
          <a:off x="3132138" y="3554413"/>
          <a:ext cx="373062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7" name="Equation" r:id="rId15" imgW="114120" imgH="177480" progId="Equation.DSMT4">
                  <p:embed/>
                </p:oleObj>
              </mc:Choice>
              <mc:Fallback>
                <p:oleObj name="Equation" r:id="rId15" imgW="1141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3554413"/>
                        <a:ext cx="373062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3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5795547"/>
              </p:ext>
            </p:extLst>
          </p:nvPr>
        </p:nvGraphicFramePr>
        <p:xfrm>
          <a:off x="2743200" y="4217988"/>
          <a:ext cx="86360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8" name="Equation" r:id="rId17" imgW="279360" imgH="177480" progId="Equation.DSMT4">
                  <p:embed/>
                </p:oleObj>
              </mc:Choice>
              <mc:Fallback>
                <p:oleObj name="Equation" r:id="rId17" imgW="2793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217988"/>
                        <a:ext cx="863600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32" name="Object 20"/>
          <p:cNvGraphicFramePr>
            <a:graphicFrameLocks noChangeAspect="1"/>
          </p:cNvGraphicFramePr>
          <p:nvPr/>
        </p:nvGraphicFramePr>
        <p:xfrm>
          <a:off x="3886200" y="3581400"/>
          <a:ext cx="1004888" cy="1073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9" name="Equation" r:id="rId19" imgW="368280" imgH="393480" progId="Equation.DSMT4">
                  <p:embed/>
                </p:oleObj>
              </mc:Choice>
              <mc:Fallback>
                <p:oleObj name="Equation" r:id="rId19" imgW="3682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581400"/>
                        <a:ext cx="1004888" cy="1073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99256" y="1524000"/>
            <a:ext cx="8497888" cy="110648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Find the slope of a line that passes through the points (-8, -6) and (7, -9).</a:t>
            </a:r>
          </a:p>
        </p:txBody>
      </p:sp>
      <p:graphicFrame>
        <p:nvGraphicFramePr>
          <p:cNvPr id="1332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3926956"/>
              </p:ext>
            </p:extLst>
          </p:nvPr>
        </p:nvGraphicFramePr>
        <p:xfrm>
          <a:off x="1976437" y="2198475"/>
          <a:ext cx="314325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" name="Equation" r:id="rId21" imgW="152280" imgH="228600" progId="Equation.DSMT4">
                  <p:embed/>
                </p:oleObj>
              </mc:Choice>
              <mc:Fallback>
                <p:oleObj name="Equation" r:id="rId21" imgW="1522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6437" y="2198475"/>
                        <a:ext cx="314325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8240581"/>
              </p:ext>
            </p:extLst>
          </p:nvPr>
        </p:nvGraphicFramePr>
        <p:xfrm>
          <a:off x="3657600" y="2249778"/>
          <a:ext cx="339725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" name="Equation" r:id="rId23" imgW="164880" imgH="228600" progId="Equation.DSMT4">
                  <p:embed/>
                </p:oleObj>
              </mc:Choice>
              <mc:Fallback>
                <p:oleObj name="Equation" r:id="rId23" imgW="1648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249778"/>
                        <a:ext cx="339725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0735683"/>
              </p:ext>
            </p:extLst>
          </p:nvPr>
        </p:nvGraphicFramePr>
        <p:xfrm>
          <a:off x="2468578" y="2189422"/>
          <a:ext cx="341312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" name="Equation" r:id="rId25" imgW="164880" imgH="228600" progId="Equation.DSMT4">
                  <p:embed/>
                </p:oleObj>
              </mc:Choice>
              <mc:Fallback>
                <p:oleObj name="Equation" r:id="rId25" imgW="1648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8578" y="2189422"/>
                        <a:ext cx="341312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227178"/>
              </p:ext>
            </p:extLst>
          </p:nvPr>
        </p:nvGraphicFramePr>
        <p:xfrm>
          <a:off x="4038600" y="2278856"/>
          <a:ext cx="366712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" name="Equation" r:id="rId27" imgW="177480" imgH="228600" progId="Equation.DSMT4">
                  <p:embed/>
                </p:oleObj>
              </mc:Choice>
              <mc:Fallback>
                <p:oleObj name="Equation" r:id="rId27" imgW="1774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278856"/>
                        <a:ext cx="366712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125705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99653E-7 L -0.1375 0.2533 " pathEditMode="relative" rAng="0" ptsTypes="AA">
                                      <p:cBhvr>
                                        <p:cTn id="49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75" y="12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" presetClass="exit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63313E-6 L -0.08333 0.32732 " pathEditMode="relative" rAng="0" ptsTypes="AA">
                                      <p:cBhvr>
                                        <p:cTn id="58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67" y="163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" presetClass="exit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3.7037E-6 L -0.20417 0.31574 " pathEditMode="relative" rAng="0" ptsTypes="AA">
                                      <p:cBhvr>
                                        <p:cTn id="67" dur="1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08" y="157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9" presetID="2" presetClass="exit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44444E-6 L -0.24583 0.24236 " pathEditMode="relative" rAng="0" ptsTypes="AA">
                                      <p:cBhvr>
                                        <p:cTn id="76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92" y="121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8" presetID="2" presetClass="exit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13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13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/>
      <p:bldP spid="13316" grpId="0"/>
      <p:bldP spid="133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Find the slope of the line.</a:t>
            </a: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 flipV="1">
            <a:off x="7010400" y="1662113"/>
            <a:ext cx="0" cy="5105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flipV="1">
            <a:off x="6629400" y="1662113"/>
            <a:ext cx="0" cy="5105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 flipV="1">
            <a:off x="5486400" y="1662113"/>
            <a:ext cx="0" cy="5105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 flipV="1">
            <a:off x="5867400" y="1662113"/>
            <a:ext cx="0" cy="5105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 flipV="1">
            <a:off x="6248400" y="1662113"/>
            <a:ext cx="0" cy="5105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 flipV="1">
            <a:off x="5105400" y="1662113"/>
            <a:ext cx="0" cy="5105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6" name="Line 10"/>
          <p:cNvSpPr>
            <a:spLocks noChangeShapeType="1"/>
          </p:cNvSpPr>
          <p:nvPr/>
        </p:nvSpPr>
        <p:spPr bwMode="auto">
          <a:xfrm flipV="1">
            <a:off x="3962400" y="1662113"/>
            <a:ext cx="0" cy="5105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7" name="Line 11"/>
          <p:cNvSpPr>
            <a:spLocks noChangeShapeType="1"/>
          </p:cNvSpPr>
          <p:nvPr/>
        </p:nvSpPr>
        <p:spPr bwMode="auto">
          <a:xfrm flipV="1">
            <a:off x="4343400" y="1662113"/>
            <a:ext cx="0" cy="5105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8" name="Line 12"/>
          <p:cNvSpPr>
            <a:spLocks noChangeShapeType="1"/>
          </p:cNvSpPr>
          <p:nvPr/>
        </p:nvSpPr>
        <p:spPr bwMode="auto">
          <a:xfrm flipV="1">
            <a:off x="4724400" y="1662113"/>
            <a:ext cx="0" cy="5105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9" name="Line 13"/>
          <p:cNvSpPr>
            <a:spLocks noChangeShapeType="1"/>
          </p:cNvSpPr>
          <p:nvPr/>
        </p:nvSpPr>
        <p:spPr bwMode="auto">
          <a:xfrm>
            <a:off x="1524000" y="6005513"/>
            <a:ext cx="64008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0" name="Line 14"/>
          <p:cNvSpPr>
            <a:spLocks noChangeShapeType="1"/>
          </p:cNvSpPr>
          <p:nvPr/>
        </p:nvSpPr>
        <p:spPr bwMode="auto">
          <a:xfrm>
            <a:off x="1524000" y="5624513"/>
            <a:ext cx="64008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1524000" y="5243513"/>
            <a:ext cx="64008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>
            <a:off x="1524000" y="4862513"/>
            <a:ext cx="64008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>
            <a:off x="1524000" y="4481513"/>
            <a:ext cx="64008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>
            <a:off x="1524000" y="4100513"/>
            <a:ext cx="64008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5" name="Line 19"/>
          <p:cNvSpPr>
            <a:spLocks noChangeShapeType="1"/>
          </p:cNvSpPr>
          <p:nvPr/>
        </p:nvSpPr>
        <p:spPr bwMode="auto">
          <a:xfrm>
            <a:off x="1524000" y="3719513"/>
            <a:ext cx="64008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6" name="Line 20"/>
          <p:cNvSpPr>
            <a:spLocks noChangeShapeType="1"/>
          </p:cNvSpPr>
          <p:nvPr/>
        </p:nvSpPr>
        <p:spPr bwMode="auto">
          <a:xfrm>
            <a:off x="1524000" y="3338513"/>
            <a:ext cx="64008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7" name="Line 21"/>
          <p:cNvSpPr>
            <a:spLocks noChangeShapeType="1"/>
          </p:cNvSpPr>
          <p:nvPr/>
        </p:nvSpPr>
        <p:spPr bwMode="auto">
          <a:xfrm>
            <a:off x="1524000" y="2957513"/>
            <a:ext cx="64008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8" name="Line 22"/>
          <p:cNvSpPr>
            <a:spLocks noChangeShapeType="1"/>
          </p:cNvSpPr>
          <p:nvPr/>
        </p:nvSpPr>
        <p:spPr bwMode="auto">
          <a:xfrm flipV="1">
            <a:off x="3581400" y="1662113"/>
            <a:ext cx="0" cy="5105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9" name="Line 23"/>
          <p:cNvSpPr>
            <a:spLocks noChangeShapeType="1"/>
          </p:cNvSpPr>
          <p:nvPr/>
        </p:nvSpPr>
        <p:spPr bwMode="auto">
          <a:xfrm flipV="1">
            <a:off x="2438400" y="1662113"/>
            <a:ext cx="0" cy="5105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0" name="Line 24"/>
          <p:cNvSpPr>
            <a:spLocks noChangeShapeType="1"/>
          </p:cNvSpPr>
          <p:nvPr/>
        </p:nvSpPr>
        <p:spPr bwMode="auto">
          <a:xfrm flipV="1">
            <a:off x="2819400" y="1662113"/>
            <a:ext cx="0" cy="5105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1" name="Line 25"/>
          <p:cNvSpPr>
            <a:spLocks noChangeShapeType="1"/>
          </p:cNvSpPr>
          <p:nvPr/>
        </p:nvSpPr>
        <p:spPr bwMode="auto">
          <a:xfrm flipV="1">
            <a:off x="3200400" y="1662113"/>
            <a:ext cx="0" cy="5105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2" name="Line 26"/>
          <p:cNvSpPr>
            <a:spLocks noChangeShapeType="1"/>
          </p:cNvSpPr>
          <p:nvPr/>
        </p:nvSpPr>
        <p:spPr bwMode="auto">
          <a:xfrm>
            <a:off x="1524000" y="6386513"/>
            <a:ext cx="64008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3" name="Line 27"/>
          <p:cNvSpPr>
            <a:spLocks noChangeShapeType="1"/>
          </p:cNvSpPr>
          <p:nvPr/>
        </p:nvSpPr>
        <p:spPr bwMode="auto">
          <a:xfrm>
            <a:off x="1524000" y="2576513"/>
            <a:ext cx="64008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4" name="Line 28"/>
          <p:cNvSpPr>
            <a:spLocks noChangeShapeType="1"/>
          </p:cNvSpPr>
          <p:nvPr/>
        </p:nvSpPr>
        <p:spPr bwMode="auto">
          <a:xfrm>
            <a:off x="1524000" y="2195513"/>
            <a:ext cx="64008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5" name="Line 29"/>
          <p:cNvSpPr>
            <a:spLocks noChangeShapeType="1"/>
          </p:cNvSpPr>
          <p:nvPr/>
        </p:nvSpPr>
        <p:spPr bwMode="auto">
          <a:xfrm>
            <a:off x="1524000" y="1814513"/>
            <a:ext cx="64008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91" name="Line 55"/>
          <p:cNvSpPr>
            <a:spLocks noChangeShapeType="1"/>
          </p:cNvSpPr>
          <p:nvPr/>
        </p:nvSpPr>
        <p:spPr bwMode="auto">
          <a:xfrm flipV="1">
            <a:off x="1676400" y="1676400"/>
            <a:ext cx="0" cy="5105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2057400" y="1676400"/>
            <a:ext cx="0" cy="5105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93" name="Line 57"/>
          <p:cNvSpPr>
            <a:spLocks noChangeShapeType="1"/>
          </p:cNvSpPr>
          <p:nvPr/>
        </p:nvSpPr>
        <p:spPr bwMode="auto">
          <a:xfrm flipV="1">
            <a:off x="7391400" y="1676400"/>
            <a:ext cx="0" cy="5105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94" name="Line 58"/>
          <p:cNvSpPr>
            <a:spLocks noChangeShapeType="1"/>
          </p:cNvSpPr>
          <p:nvPr/>
        </p:nvSpPr>
        <p:spPr bwMode="auto">
          <a:xfrm flipV="1">
            <a:off x="7772400" y="1676400"/>
            <a:ext cx="0" cy="5105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96" name="Line 60"/>
          <p:cNvSpPr>
            <a:spLocks noChangeShapeType="1"/>
          </p:cNvSpPr>
          <p:nvPr/>
        </p:nvSpPr>
        <p:spPr bwMode="auto">
          <a:xfrm flipV="1">
            <a:off x="1981200" y="2514600"/>
            <a:ext cx="4419600" cy="3886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95" name="Line 59"/>
          <p:cNvSpPr>
            <a:spLocks noChangeShapeType="1"/>
          </p:cNvSpPr>
          <p:nvPr/>
        </p:nvSpPr>
        <p:spPr bwMode="auto">
          <a:xfrm flipV="1">
            <a:off x="2438400" y="2971800"/>
            <a:ext cx="3429000" cy="304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97" name="Line 61"/>
          <p:cNvSpPr>
            <a:spLocks noChangeShapeType="1"/>
          </p:cNvSpPr>
          <p:nvPr/>
        </p:nvSpPr>
        <p:spPr bwMode="auto">
          <a:xfrm flipV="1">
            <a:off x="2438400" y="2971800"/>
            <a:ext cx="0" cy="3048000"/>
          </a:xfrm>
          <a:prstGeom prst="line">
            <a:avLst/>
          </a:prstGeom>
          <a:noFill/>
          <a:ln w="57150">
            <a:solidFill>
              <a:schemeClr val="accent2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98" name="Line 62"/>
          <p:cNvSpPr>
            <a:spLocks noChangeShapeType="1"/>
          </p:cNvSpPr>
          <p:nvPr/>
        </p:nvSpPr>
        <p:spPr bwMode="auto">
          <a:xfrm>
            <a:off x="2438400" y="2971800"/>
            <a:ext cx="3352800" cy="0"/>
          </a:xfrm>
          <a:prstGeom prst="line">
            <a:avLst/>
          </a:prstGeom>
          <a:noFill/>
          <a:ln w="57150">
            <a:solidFill>
              <a:schemeClr val="accent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99" name="Text Box 63"/>
          <p:cNvSpPr txBox="1">
            <a:spLocks noChangeArrowheads="1"/>
          </p:cNvSpPr>
          <p:nvPr/>
        </p:nvSpPr>
        <p:spPr bwMode="auto">
          <a:xfrm>
            <a:off x="1828800" y="2971800"/>
            <a:ext cx="990600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600">
                <a:solidFill>
                  <a:schemeClr val="accent2"/>
                </a:solidFill>
              </a:rPr>
              <a:t>8</a:t>
            </a:r>
          </a:p>
        </p:txBody>
      </p:sp>
      <p:sp>
        <p:nvSpPr>
          <p:cNvPr id="14400" name="Text Box 64"/>
          <p:cNvSpPr txBox="1">
            <a:spLocks noChangeArrowheads="1"/>
          </p:cNvSpPr>
          <p:nvPr/>
        </p:nvSpPr>
        <p:spPr bwMode="auto">
          <a:xfrm>
            <a:off x="3505200" y="1981200"/>
            <a:ext cx="990600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600">
                <a:solidFill>
                  <a:schemeClr val="accent1"/>
                </a:solidFill>
              </a:rPr>
              <a:t>9</a:t>
            </a:r>
          </a:p>
        </p:txBody>
      </p:sp>
      <p:graphicFrame>
        <p:nvGraphicFramePr>
          <p:cNvPr id="14401" name="Object 6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7278602"/>
              </p:ext>
            </p:extLst>
          </p:nvPr>
        </p:nvGraphicFramePr>
        <p:xfrm>
          <a:off x="304800" y="4724400"/>
          <a:ext cx="1447800" cy="1403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3" imgW="406080" imgH="393480" progId="Equation.DSMT4">
                  <p:embed/>
                </p:oleObj>
              </mc:Choice>
              <mc:Fallback>
                <p:oleObj name="Equation" r:id="rId3" imgW="4060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724400"/>
                        <a:ext cx="1447800" cy="140335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402" name="Text Box 66"/>
          <p:cNvSpPr txBox="1">
            <a:spLocks noChangeArrowheads="1"/>
          </p:cNvSpPr>
          <p:nvPr/>
        </p:nvSpPr>
        <p:spPr bwMode="auto">
          <a:xfrm>
            <a:off x="76200" y="2387600"/>
            <a:ext cx="1828800" cy="1328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rabicParenR"/>
            </a:pPr>
            <a:r>
              <a:rPr lang="en-US">
                <a:latin typeface="Tahoma" charset="0"/>
              </a:rPr>
              <a:t>Up = +</a:t>
            </a:r>
            <a:br>
              <a:rPr lang="en-US">
                <a:latin typeface="Tahoma" charset="0"/>
              </a:rPr>
            </a:br>
            <a:r>
              <a:rPr lang="en-US">
                <a:latin typeface="Tahoma" charset="0"/>
              </a:rPr>
              <a:t>Right = +</a:t>
            </a:r>
          </a:p>
          <a:p>
            <a:pPr>
              <a:spcBef>
                <a:spcPct val="50000"/>
              </a:spcBef>
              <a:buFontTx/>
              <a:buAutoNum type="arabicParenR"/>
            </a:pPr>
            <a:r>
              <a:rPr lang="en-US">
                <a:latin typeface="Tahoma" charset="0"/>
              </a:rPr>
              <a:t>Down = -</a:t>
            </a:r>
            <a:br>
              <a:rPr lang="en-US">
                <a:latin typeface="Tahoma" charset="0"/>
              </a:rPr>
            </a:br>
            <a:r>
              <a:rPr lang="en-US">
                <a:latin typeface="Tahoma" charset="0"/>
              </a:rPr>
              <a:t>Left = -</a:t>
            </a:r>
          </a:p>
        </p:txBody>
      </p:sp>
      <p:sp>
        <p:nvSpPr>
          <p:cNvPr id="14403" name="Line 67"/>
          <p:cNvSpPr>
            <a:spLocks noChangeShapeType="1"/>
          </p:cNvSpPr>
          <p:nvPr/>
        </p:nvSpPr>
        <p:spPr bwMode="auto">
          <a:xfrm flipV="1">
            <a:off x="5867400" y="2971800"/>
            <a:ext cx="0" cy="3048000"/>
          </a:xfrm>
          <a:prstGeom prst="line">
            <a:avLst/>
          </a:prstGeom>
          <a:noFill/>
          <a:ln w="57150">
            <a:solidFill>
              <a:schemeClr val="accent2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4" name="Text Box 68"/>
          <p:cNvSpPr txBox="1">
            <a:spLocks noChangeArrowheads="1"/>
          </p:cNvSpPr>
          <p:nvPr/>
        </p:nvSpPr>
        <p:spPr bwMode="auto">
          <a:xfrm>
            <a:off x="5943600" y="4953000"/>
            <a:ext cx="1447800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600" dirty="0">
                <a:solidFill>
                  <a:schemeClr val="accent2"/>
                </a:solidFill>
              </a:rPr>
              <a:t>-8</a:t>
            </a:r>
          </a:p>
        </p:txBody>
      </p:sp>
      <p:sp>
        <p:nvSpPr>
          <p:cNvPr id="14405" name="Line 69"/>
          <p:cNvSpPr>
            <a:spLocks noChangeShapeType="1"/>
          </p:cNvSpPr>
          <p:nvPr/>
        </p:nvSpPr>
        <p:spPr bwMode="auto">
          <a:xfrm>
            <a:off x="2514600" y="6019800"/>
            <a:ext cx="3352800" cy="0"/>
          </a:xfrm>
          <a:prstGeom prst="line">
            <a:avLst/>
          </a:prstGeom>
          <a:noFill/>
          <a:ln w="57150">
            <a:solidFill>
              <a:schemeClr val="accent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6" name="Text Box 70"/>
          <p:cNvSpPr txBox="1">
            <a:spLocks noChangeArrowheads="1"/>
          </p:cNvSpPr>
          <p:nvPr/>
        </p:nvSpPr>
        <p:spPr bwMode="auto">
          <a:xfrm>
            <a:off x="4038600" y="4953000"/>
            <a:ext cx="990600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600">
                <a:solidFill>
                  <a:schemeClr val="accent1"/>
                </a:solidFill>
              </a:rPr>
              <a:t>-9</a:t>
            </a:r>
          </a:p>
        </p:txBody>
      </p:sp>
      <p:graphicFrame>
        <p:nvGraphicFramePr>
          <p:cNvPr id="14407" name="Object 7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5457938"/>
              </p:ext>
            </p:extLst>
          </p:nvPr>
        </p:nvGraphicFramePr>
        <p:xfrm>
          <a:off x="6096000" y="3429000"/>
          <a:ext cx="2624138" cy="1403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5" imgW="736560" imgH="393480" progId="Equation.DSMT4">
                  <p:embed/>
                </p:oleObj>
              </mc:Choice>
              <mc:Fallback>
                <p:oleObj name="Equation" r:id="rId5" imgW="7365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429000"/>
                        <a:ext cx="2624138" cy="140335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271032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4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4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4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4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4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4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4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4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4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4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4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4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4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143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14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143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144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144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14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14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14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500"/>
                                        <p:tgtEl>
                                          <p:spTgt spid="14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44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44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44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4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97" grpId="0" animBg="1"/>
      <p:bldP spid="14397" grpId="1" animBg="1"/>
      <p:bldP spid="14398" grpId="0" animBg="1"/>
      <p:bldP spid="14398" grpId="1" animBg="1"/>
      <p:bldP spid="14399" grpId="0"/>
      <p:bldP spid="14399" grpId="1"/>
      <p:bldP spid="14400" grpId="0"/>
      <p:bldP spid="14400" grpId="1"/>
      <p:bldP spid="14402" grpId="0" build="p"/>
      <p:bldP spid="14403" grpId="0" animBg="1"/>
      <p:bldP spid="14404" grpId="0"/>
      <p:bldP spid="14405" grpId="0" animBg="1"/>
      <p:bldP spid="1440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Find the slope of the line.</a:t>
            </a: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V="1">
            <a:off x="7010400" y="1662113"/>
            <a:ext cx="0" cy="5105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 flipV="1">
            <a:off x="6629400" y="1662113"/>
            <a:ext cx="0" cy="5105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 flipV="1">
            <a:off x="5486400" y="1662113"/>
            <a:ext cx="0" cy="5105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 flipV="1">
            <a:off x="5867400" y="1662113"/>
            <a:ext cx="0" cy="5105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 flipV="1">
            <a:off x="6248400" y="1662113"/>
            <a:ext cx="0" cy="5105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 flipV="1">
            <a:off x="5105400" y="1662113"/>
            <a:ext cx="0" cy="5105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 flipV="1">
            <a:off x="3962400" y="1662113"/>
            <a:ext cx="0" cy="5105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 flipV="1">
            <a:off x="4343400" y="1662113"/>
            <a:ext cx="0" cy="5105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2" name="Line 12"/>
          <p:cNvSpPr>
            <a:spLocks noChangeShapeType="1"/>
          </p:cNvSpPr>
          <p:nvPr/>
        </p:nvSpPr>
        <p:spPr bwMode="auto">
          <a:xfrm flipV="1">
            <a:off x="4724400" y="1662113"/>
            <a:ext cx="0" cy="5105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3" name="Line 13"/>
          <p:cNvSpPr>
            <a:spLocks noChangeShapeType="1"/>
          </p:cNvSpPr>
          <p:nvPr/>
        </p:nvSpPr>
        <p:spPr bwMode="auto">
          <a:xfrm>
            <a:off x="1524000" y="6005513"/>
            <a:ext cx="64008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4" name="Line 14"/>
          <p:cNvSpPr>
            <a:spLocks noChangeShapeType="1"/>
          </p:cNvSpPr>
          <p:nvPr/>
        </p:nvSpPr>
        <p:spPr bwMode="auto">
          <a:xfrm>
            <a:off x="1524000" y="5624513"/>
            <a:ext cx="64008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5" name="Line 15"/>
          <p:cNvSpPr>
            <a:spLocks noChangeShapeType="1"/>
          </p:cNvSpPr>
          <p:nvPr/>
        </p:nvSpPr>
        <p:spPr bwMode="auto">
          <a:xfrm>
            <a:off x="1524000" y="5243513"/>
            <a:ext cx="64008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>
            <a:off x="1524000" y="4862513"/>
            <a:ext cx="64008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7" name="Line 17"/>
          <p:cNvSpPr>
            <a:spLocks noChangeShapeType="1"/>
          </p:cNvSpPr>
          <p:nvPr/>
        </p:nvSpPr>
        <p:spPr bwMode="auto">
          <a:xfrm>
            <a:off x="1524000" y="4481513"/>
            <a:ext cx="64008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8" name="Line 18"/>
          <p:cNvSpPr>
            <a:spLocks noChangeShapeType="1"/>
          </p:cNvSpPr>
          <p:nvPr/>
        </p:nvSpPr>
        <p:spPr bwMode="auto">
          <a:xfrm>
            <a:off x="1524000" y="4100513"/>
            <a:ext cx="64008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9" name="Line 19"/>
          <p:cNvSpPr>
            <a:spLocks noChangeShapeType="1"/>
          </p:cNvSpPr>
          <p:nvPr/>
        </p:nvSpPr>
        <p:spPr bwMode="auto">
          <a:xfrm>
            <a:off x="1524000" y="3719513"/>
            <a:ext cx="64008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0" name="Line 20"/>
          <p:cNvSpPr>
            <a:spLocks noChangeShapeType="1"/>
          </p:cNvSpPr>
          <p:nvPr/>
        </p:nvSpPr>
        <p:spPr bwMode="auto">
          <a:xfrm>
            <a:off x="1524000" y="3338513"/>
            <a:ext cx="64008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1" name="Line 21"/>
          <p:cNvSpPr>
            <a:spLocks noChangeShapeType="1"/>
          </p:cNvSpPr>
          <p:nvPr/>
        </p:nvSpPr>
        <p:spPr bwMode="auto">
          <a:xfrm>
            <a:off x="1524000" y="2957513"/>
            <a:ext cx="64008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2" name="Line 22"/>
          <p:cNvSpPr>
            <a:spLocks noChangeShapeType="1"/>
          </p:cNvSpPr>
          <p:nvPr/>
        </p:nvSpPr>
        <p:spPr bwMode="auto">
          <a:xfrm flipV="1">
            <a:off x="3581400" y="1662113"/>
            <a:ext cx="0" cy="5105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3" name="Line 23"/>
          <p:cNvSpPr>
            <a:spLocks noChangeShapeType="1"/>
          </p:cNvSpPr>
          <p:nvPr/>
        </p:nvSpPr>
        <p:spPr bwMode="auto">
          <a:xfrm flipV="1">
            <a:off x="2438400" y="1662113"/>
            <a:ext cx="0" cy="5105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4" name="Line 24"/>
          <p:cNvSpPr>
            <a:spLocks noChangeShapeType="1"/>
          </p:cNvSpPr>
          <p:nvPr/>
        </p:nvSpPr>
        <p:spPr bwMode="auto">
          <a:xfrm flipV="1">
            <a:off x="2819400" y="1662113"/>
            <a:ext cx="0" cy="5105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5" name="Line 25"/>
          <p:cNvSpPr>
            <a:spLocks noChangeShapeType="1"/>
          </p:cNvSpPr>
          <p:nvPr/>
        </p:nvSpPr>
        <p:spPr bwMode="auto">
          <a:xfrm flipV="1">
            <a:off x="3200400" y="1662113"/>
            <a:ext cx="0" cy="5105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6" name="Line 26"/>
          <p:cNvSpPr>
            <a:spLocks noChangeShapeType="1"/>
          </p:cNvSpPr>
          <p:nvPr/>
        </p:nvSpPr>
        <p:spPr bwMode="auto">
          <a:xfrm>
            <a:off x="1524000" y="6386513"/>
            <a:ext cx="64008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7" name="Line 27"/>
          <p:cNvSpPr>
            <a:spLocks noChangeShapeType="1"/>
          </p:cNvSpPr>
          <p:nvPr/>
        </p:nvSpPr>
        <p:spPr bwMode="auto">
          <a:xfrm>
            <a:off x="1524000" y="2576513"/>
            <a:ext cx="64008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8" name="Line 28"/>
          <p:cNvSpPr>
            <a:spLocks noChangeShapeType="1"/>
          </p:cNvSpPr>
          <p:nvPr/>
        </p:nvSpPr>
        <p:spPr bwMode="auto">
          <a:xfrm>
            <a:off x="1524000" y="2195513"/>
            <a:ext cx="64008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9" name="Line 29"/>
          <p:cNvSpPr>
            <a:spLocks noChangeShapeType="1"/>
          </p:cNvSpPr>
          <p:nvPr/>
        </p:nvSpPr>
        <p:spPr bwMode="auto">
          <a:xfrm>
            <a:off x="1524000" y="1814513"/>
            <a:ext cx="64008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0" name="Line 30"/>
          <p:cNvSpPr>
            <a:spLocks noChangeShapeType="1"/>
          </p:cNvSpPr>
          <p:nvPr/>
        </p:nvSpPr>
        <p:spPr bwMode="auto">
          <a:xfrm flipV="1">
            <a:off x="1676400" y="1676400"/>
            <a:ext cx="0" cy="5105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1" name="Line 31"/>
          <p:cNvSpPr>
            <a:spLocks noChangeShapeType="1"/>
          </p:cNvSpPr>
          <p:nvPr/>
        </p:nvSpPr>
        <p:spPr bwMode="auto">
          <a:xfrm flipV="1">
            <a:off x="2057400" y="1676400"/>
            <a:ext cx="0" cy="5105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2" name="Line 32"/>
          <p:cNvSpPr>
            <a:spLocks noChangeShapeType="1"/>
          </p:cNvSpPr>
          <p:nvPr/>
        </p:nvSpPr>
        <p:spPr bwMode="auto">
          <a:xfrm flipV="1">
            <a:off x="7391400" y="1676400"/>
            <a:ext cx="0" cy="5105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3" name="Line 33"/>
          <p:cNvSpPr>
            <a:spLocks noChangeShapeType="1"/>
          </p:cNvSpPr>
          <p:nvPr/>
        </p:nvSpPr>
        <p:spPr bwMode="auto">
          <a:xfrm flipV="1">
            <a:off x="7772400" y="1676400"/>
            <a:ext cx="0" cy="510540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4" name="Line 34"/>
          <p:cNvSpPr>
            <a:spLocks noChangeShapeType="1"/>
          </p:cNvSpPr>
          <p:nvPr/>
        </p:nvSpPr>
        <p:spPr bwMode="auto">
          <a:xfrm>
            <a:off x="1828800" y="3505200"/>
            <a:ext cx="556260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5" name="Line 35"/>
          <p:cNvSpPr>
            <a:spLocks noChangeShapeType="1"/>
          </p:cNvSpPr>
          <p:nvPr/>
        </p:nvSpPr>
        <p:spPr bwMode="auto">
          <a:xfrm>
            <a:off x="2819400" y="3733800"/>
            <a:ext cx="381000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6" name="Line 36"/>
          <p:cNvSpPr>
            <a:spLocks noChangeShapeType="1"/>
          </p:cNvSpPr>
          <p:nvPr/>
        </p:nvSpPr>
        <p:spPr bwMode="auto">
          <a:xfrm flipV="1">
            <a:off x="2819400" y="3810000"/>
            <a:ext cx="0" cy="685800"/>
          </a:xfrm>
          <a:prstGeom prst="line">
            <a:avLst/>
          </a:prstGeom>
          <a:noFill/>
          <a:ln w="57150">
            <a:solidFill>
              <a:schemeClr val="accent2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7" name="Line 37"/>
          <p:cNvSpPr>
            <a:spLocks noChangeShapeType="1"/>
          </p:cNvSpPr>
          <p:nvPr/>
        </p:nvSpPr>
        <p:spPr bwMode="auto">
          <a:xfrm>
            <a:off x="2895600" y="4495800"/>
            <a:ext cx="3733800" cy="0"/>
          </a:xfrm>
          <a:prstGeom prst="line">
            <a:avLst/>
          </a:prstGeom>
          <a:noFill/>
          <a:ln w="57150">
            <a:solidFill>
              <a:schemeClr val="accent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8" name="Text Box 38"/>
          <p:cNvSpPr txBox="1">
            <a:spLocks noChangeArrowheads="1"/>
          </p:cNvSpPr>
          <p:nvPr/>
        </p:nvSpPr>
        <p:spPr bwMode="auto">
          <a:xfrm>
            <a:off x="1905000" y="3505200"/>
            <a:ext cx="1219200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600">
                <a:solidFill>
                  <a:schemeClr val="accent2"/>
                </a:solidFill>
              </a:rPr>
              <a:t>-2</a:t>
            </a:r>
          </a:p>
        </p:txBody>
      </p:sp>
      <p:sp>
        <p:nvSpPr>
          <p:cNvPr id="15399" name="Text Box 39"/>
          <p:cNvSpPr txBox="1">
            <a:spLocks noChangeArrowheads="1"/>
          </p:cNvSpPr>
          <p:nvPr/>
        </p:nvSpPr>
        <p:spPr bwMode="auto">
          <a:xfrm>
            <a:off x="5410200" y="4572000"/>
            <a:ext cx="1371600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600">
                <a:solidFill>
                  <a:schemeClr val="accent1"/>
                </a:solidFill>
              </a:rPr>
              <a:t>10</a:t>
            </a:r>
          </a:p>
        </p:txBody>
      </p:sp>
      <p:graphicFrame>
        <p:nvGraphicFramePr>
          <p:cNvPr id="15400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0862830"/>
              </p:ext>
            </p:extLst>
          </p:nvPr>
        </p:nvGraphicFramePr>
        <p:xfrm>
          <a:off x="2719388" y="1981200"/>
          <a:ext cx="3303587" cy="1403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3" imgW="927000" imgH="393480" progId="Equation.DSMT4">
                  <p:embed/>
                </p:oleObj>
              </mc:Choice>
              <mc:Fallback>
                <p:oleObj name="Equation" r:id="rId3" imgW="9270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9388" y="1981200"/>
                        <a:ext cx="3303587" cy="140335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464443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5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5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5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4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4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96" grpId="0" animBg="1"/>
      <p:bldP spid="15397" grpId="0" animBg="1"/>
      <p:bldP spid="15398" grpId="0"/>
      <p:bldP spid="15399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599</TotalTime>
  <Words>477</Words>
  <Application>Microsoft Office PowerPoint</Application>
  <PresentationFormat>On-screen Show (4:3)</PresentationFormat>
  <Paragraphs>77</Paragraphs>
  <Slides>14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Civic</vt:lpstr>
      <vt:lpstr>MathType 6.0 Equation</vt:lpstr>
      <vt:lpstr>Equation</vt:lpstr>
      <vt:lpstr>Tuesday, December 4, 2012</vt:lpstr>
      <vt:lpstr>Homework Check</vt:lpstr>
      <vt:lpstr>A bug is crawling along a piece of paper.</vt:lpstr>
      <vt:lpstr>So, what do you know?</vt:lpstr>
      <vt:lpstr>Slope Equation</vt:lpstr>
      <vt:lpstr>Finding Slope</vt:lpstr>
      <vt:lpstr>Finding Slope</vt:lpstr>
      <vt:lpstr>Find the slope of the line.</vt:lpstr>
      <vt:lpstr>Find the slope of the line.</vt:lpstr>
      <vt:lpstr>Classify Lines by Slope</vt:lpstr>
      <vt:lpstr>Quick Look…</vt:lpstr>
      <vt:lpstr>Classify Lines by Slope</vt:lpstr>
      <vt:lpstr>Tell whether each line has a positive, negative, undefined, or zero slope.</vt:lpstr>
      <vt:lpstr>Homework Check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Tuesday, December 4, 2012</dc:title>
  <dc:creator>Dria</dc:creator>
  <cp:lastModifiedBy>Dria</cp:lastModifiedBy>
  <cp:revision>9</cp:revision>
  <dcterms:created xsi:type="dcterms:W3CDTF">2012-12-03T23:45:10Z</dcterms:created>
  <dcterms:modified xsi:type="dcterms:W3CDTF">2012-12-04T23:09:46Z</dcterms:modified>
</cp:coreProperties>
</file>